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57"/>
  </p:notesMasterIdLst>
  <p:sldIdLst>
    <p:sldId id="256" r:id="rId2"/>
    <p:sldId id="258" r:id="rId3"/>
    <p:sldId id="303" r:id="rId4"/>
    <p:sldId id="257" r:id="rId5"/>
    <p:sldId id="259" r:id="rId6"/>
    <p:sldId id="318" r:id="rId7"/>
    <p:sldId id="263" r:id="rId8"/>
    <p:sldId id="264" r:id="rId9"/>
    <p:sldId id="319" r:id="rId10"/>
    <p:sldId id="262" r:id="rId11"/>
    <p:sldId id="260" r:id="rId12"/>
    <p:sldId id="265" r:id="rId13"/>
    <p:sldId id="267" r:id="rId14"/>
    <p:sldId id="269" r:id="rId15"/>
    <p:sldId id="270" r:id="rId16"/>
    <p:sldId id="271" r:id="rId17"/>
    <p:sldId id="273" r:id="rId18"/>
    <p:sldId id="274" r:id="rId19"/>
    <p:sldId id="276" r:id="rId20"/>
    <p:sldId id="277" r:id="rId21"/>
    <p:sldId id="278" r:id="rId22"/>
    <p:sldId id="279" r:id="rId23"/>
    <p:sldId id="280" r:id="rId24"/>
    <p:sldId id="282" r:id="rId25"/>
    <p:sldId id="283" r:id="rId26"/>
    <p:sldId id="284" r:id="rId27"/>
    <p:sldId id="314" r:id="rId28"/>
    <p:sldId id="315" r:id="rId29"/>
    <p:sldId id="316" r:id="rId30"/>
    <p:sldId id="317" r:id="rId31"/>
    <p:sldId id="285" r:id="rId32"/>
    <p:sldId id="286" r:id="rId33"/>
    <p:sldId id="287" r:id="rId34"/>
    <p:sldId id="288" r:id="rId35"/>
    <p:sldId id="289" r:id="rId36"/>
    <p:sldId id="290" r:id="rId37"/>
    <p:sldId id="291" r:id="rId38"/>
    <p:sldId id="292" r:id="rId39"/>
    <p:sldId id="293" r:id="rId40"/>
    <p:sldId id="294" r:id="rId41"/>
    <p:sldId id="295" r:id="rId42"/>
    <p:sldId id="297" r:id="rId43"/>
    <p:sldId id="299" r:id="rId44"/>
    <p:sldId id="302" r:id="rId45"/>
    <p:sldId id="304" r:id="rId46"/>
    <p:sldId id="305" r:id="rId47"/>
    <p:sldId id="306" r:id="rId48"/>
    <p:sldId id="307" r:id="rId49"/>
    <p:sldId id="308" r:id="rId50"/>
    <p:sldId id="309" r:id="rId51"/>
    <p:sldId id="310" r:id="rId52"/>
    <p:sldId id="311" r:id="rId53"/>
    <p:sldId id="312" r:id="rId54"/>
    <p:sldId id="298" r:id="rId55"/>
    <p:sldId id="313" r:id="rId5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9" d="100"/>
          <a:sy n="99" d="100"/>
        </p:scale>
        <p:origin x="-324"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08D031-0E23-438F-B71D-84A8C91F1513}" type="datetimeFigureOut">
              <a:rPr lang="ru-RU" smtClean="0"/>
              <a:pPr/>
              <a:t>13.03.2017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E07B57-1BD8-4B58-A03A-8E98D8B77F7E}" type="slidenum">
              <a:rPr lang="ru-RU" smtClean="0"/>
              <a:pPr/>
              <a:t>‹#›</a:t>
            </a:fld>
            <a:endParaRPr lang="ru-RU"/>
          </a:p>
        </p:txBody>
      </p:sp>
    </p:spTree>
    <p:extLst>
      <p:ext uri="{BB962C8B-B14F-4D97-AF65-F5344CB8AC3E}">
        <p14:creationId xmlns:p14="http://schemas.microsoft.com/office/powerpoint/2010/main" xmlns="" val="3210529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FE07B57-1BD8-4B58-A03A-8E98D8B77F7E}" type="slidenum">
              <a:rPr lang="ru-RU" smtClean="0"/>
              <a:pPr/>
              <a:t>2</a:t>
            </a:fld>
            <a:endParaRPr lang="ru-RU"/>
          </a:p>
        </p:txBody>
      </p:sp>
    </p:spTree>
    <p:extLst>
      <p:ext uri="{BB962C8B-B14F-4D97-AF65-F5344CB8AC3E}">
        <p14:creationId xmlns:p14="http://schemas.microsoft.com/office/powerpoint/2010/main" xmlns="" val="2635674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ru-RU" smtClean="0"/>
              <a:t>Образец заголовка</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48DAEAE-A416-41BF-80E0-87604BF62FBA}" type="datetimeFigureOut">
              <a:rPr lang="ru-RU" smtClean="0"/>
              <a:pPr/>
              <a:t>13.03.2017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82C407C-44E3-40F3-A13F-31F8CE0C0A1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48DAEAE-A416-41BF-80E0-87604BF62FBA}" type="datetimeFigureOut">
              <a:rPr lang="ru-RU" smtClean="0"/>
              <a:pPr/>
              <a:t>13.03.2017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82C407C-44E3-40F3-A13F-31F8CE0C0A1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48DAEAE-A416-41BF-80E0-87604BF62FBA}" type="datetimeFigureOut">
              <a:rPr lang="ru-RU" smtClean="0"/>
              <a:pPr/>
              <a:t>13.03.2017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82C407C-44E3-40F3-A13F-31F8CE0C0A1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048DAEAE-A416-41BF-80E0-87604BF62FBA}" type="datetimeFigureOut">
              <a:rPr lang="ru-RU" smtClean="0"/>
              <a:pPr/>
              <a:t>13.03.2017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82C407C-44E3-40F3-A13F-31F8CE0C0A1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ru-RU" smtClean="0"/>
              <a:t>Образец заголовка</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48DAEAE-A416-41BF-80E0-87604BF62FBA}" type="datetimeFigureOut">
              <a:rPr lang="ru-RU" smtClean="0"/>
              <a:pPr/>
              <a:t>13.03.2017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82C407C-44E3-40F3-A13F-31F8CE0C0A1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48DAEAE-A416-41BF-80E0-87604BF62FBA}" type="datetimeFigureOut">
              <a:rPr lang="ru-RU" smtClean="0"/>
              <a:pPr/>
              <a:t>13.03.2017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82C407C-44E3-40F3-A13F-31F8CE0C0A1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048DAEAE-A416-41BF-80E0-87604BF62FBA}" type="datetimeFigureOut">
              <a:rPr lang="ru-RU" smtClean="0"/>
              <a:pPr/>
              <a:t>13.03.2017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82C407C-44E3-40F3-A13F-31F8CE0C0A1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048DAEAE-A416-41BF-80E0-87604BF62FBA}" type="datetimeFigureOut">
              <a:rPr lang="ru-RU" smtClean="0"/>
              <a:pPr/>
              <a:t>13.03.2017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82C407C-44E3-40F3-A13F-31F8CE0C0A1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8DAEAE-A416-41BF-80E0-87604BF62FBA}" type="datetimeFigureOut">
              <a:rPr lang="ru-RU" smtClean="0"/>
              <a:pPr/>
              <a:t>13.03.2017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82C407C-44E3-40F3-A13F-31F8CE0C0A1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ru-RU" smtClean="0"/>
              <a:t>Образец заголовка</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48DAEAE-A416-41BF-80E0-87604BF62FBA}" type="datetimeFigureOut">
              <a:rPr lang="ru-RU" smtClean="0"/>
              <a:pPr/>
              <a:t>13.03.2017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82C407C-44E3-40F3-A13F-31F8CE0C0A1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ru-RU" smtClean="0"/>
              <a:t>Образец заголовка</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48DAEAE-A416-41BF-80E0-87604BF62FBA}" type="datetimeFigureOut">
              <a:rPr lang="ru-RU" smtClean="0"/>
              <a:pPr/>
              <a:t>13.03.2017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82C407C-44E3-40F3-A13F-31F8CE0C0A1D}" type="slidenum">
              <a:rPr lang="ru-RU" smtClean="0"/>
              <a:pPr/>
              <a:t>‹#›</a:t>
            </a:fld>
            <a:endParaRPr lang="ru-RU"/>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ru-RU" smtClean="0"/>
              <a:t>Вставка рисунка</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048DAEAE-A416-41BF-80E0-87604BF62FBA}" type="datetimeFigureOut">
              <a:rPr lang="ru-RU" smtClean="0"/>
              <a:pPr/>
              <a:t>13.03.2017</a:t>
            </a:fld>
            <a:endParaRPr lang="ru-RU"/>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782C407C-44E3-40F3-A13F-31F8CE0C0A1D}" type="slidenum">
              <a:rPr lang="ru-RU" smtClean="0"/>
              <a:pPr/>
              <a:t>‹#›</a:t>
            </a:fld>
            <a:endParaRPr lang="ru-RU"/>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9442" y="620689"/>
            <a:ext cx="7117180" cy="2879749"/>
          </a:xfrm>
        </p:spPr>
        <p:txBody>
          <a:bodyPr>
            <a:normAutofit/>
          </a:bodyPr>
          <a:lstStyle/>
          <a:p>
            <a:pPr algn="ctr"/>
            <a:r>
              <a:rPr lang="ru-RU" b="1" dirty="0" smtClean="0">
                <a:solidFill>
                  <a:srgbClr val="FFFF00"/>
                </a:solidFill>
              </a:rPr>
              <a:t>КАК ПОМОЧЬ АГРЕССИВНОМУ РЕБЕНКУ?</a:t>
            </a:r>
            <a:endParaRPr lang="ru-RU" b="1" dirty="0">
              <a:solidFill>
                <a:srgbClr val="FFFF00"/>
              </a:solidFill>
            </a:endParaRPr>
          </a:p>
        </p:txBody>
      </p:sp>
      <p:sp>
        <p:nvSpPr>
          <p:cNvPr id="3" name="Подзаголовок 2"/>
          <p:cNvSpPr>
            <a:spLocks noGrp="1"/>
          </p:cNvSpPr>
          <p:nvPr>
            <p:ph type="subTitle" idx="1"/>
          </p:nvPr>
        </p:nvSpPr>
        <p:spPr>
          <a:xfrm>
            <a:off x="285720" y="3786190"/>
            <a:ext cx="7840902" cy="1852610"/>
          </a:xfrm>
        </p:spPr>
        <p:txBody>
          <a:bodyPr>
            <a:noAutofit/>
          </a:bodyPr>
          <a:lstStyle/>
          <a:p>
            <a:pPr algn="ctr"/>
            <a:r>
              <a:rPr lang="ru-RU" sz="2800" b="1" dirty="0" smtClean="0"/>
              <a:t>Семинар – практикум для воспитателей ДОУ</a:t>
            </a:r>
          </a:p>
          <a:p>
            <a:r>
              <a:rPr lang="ru-RU" sz="2800" b="1" dirty="0" smtClean="0"/>
              <a:t>Педагог-психолог Ю.А. Куропаткина</a:t>
            </a:r>
            <a:endParaRPr lang="ru-RU" sz="2800" b="1" dirty="0"/>
          </a:p>
        </p:txBody>
      </p:sp>
    </p:spTree>
    <p:extLst>
      <p:ext uri="{BB962C8B-B14F-4D97-AF65-F5344CB8AC3E}">
        <p14:creationId xmlns:p14="http://schemas.microsoft.com/office/powerpoint/2010/main" xmlns="" val="2415240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239000" cy="1584176"/>
          </a:xfrm>
        </p:spPr>
        <p:txBody>
          <a:bodyPr>
            <a:normAutofit fontScale="90000"/>
          </a:bodyPr>
          <a:lstStyle/>
          <a:p>
            <a:pPr algn="ctr"/>
            <a:r>
              <a:rPr lang="ru-RU" dirty="0" smtClean="0"/>
              <a:t/>
            </a:r>
            <a:br>
              <a:rPr lang="ru-RU" dirty="0" smtClean="0"/>
            </a:br>
            <a:r>
              <a:rPr lang="ru-RU" dirty="0"/>
              <a:t/>
            </a:r>
            <a:br>
              <a:rPr lang="ru-RU" dirty="0"/>
            </a:br>
            <a:r>
              <a:rPr lang="ru-RU" dirty="0"/>
              <a:t/>
            </a:r>
            <a:br>
              <a:rPr lang="ru-RU" dirty="0"/>
            </a:br>
            <a:r>
              <a:rPr lang="ru-RU" b="1" dirty="0">
                <a:solidFill>
                  <a:srgbClr val="FFFF00"/>
                </a:solidFill>
              </a:rPr>
              <a:t>Портрет агрессивного ребенка</a:t>
            </a:r>
            <a:br>
              <a:rPr lang="ru-RU" b="1" dirty="0">
                <a:solidFill>
                  <a:srgbClr val="FFFF00"/>
                </a:solidFill>
              </a:rPr>
            </a:br>
            <a:endParaRPr lang="ru-RU" b="1" dirty="0">
              <a:solidFill>
                <a:srgbClr val="FFFF00"/>
              </a:solidFill>
            </a:endParaRPr>
          </a:p>
        </p:txBody>
      </p:sp>
      <p:sp>
        <p:nvSpPr>
          <p:cNvPr id="3" name="Объект 2"/>
          <p:cNvSpPr>
            <a:spLocks noGrp="1"/>
          </p:cNvSpPr>
          <p:nvPr>
            <p:ph idx="1"/>
          </p:nvPr>
        </p:nvSpPr>
        <p:spPr>
          <a:xfrm>
            <a:off x="0" y="1609416"/>
            <a:ext cx="8172400" cy="4846320"/>
          </a:xfrm>
        </p:spPr>
        <p:txBody>
          <a:bodyPr>
            <a:normAutofit/>
          </a:bodyPr>
          <a:lstStyle/>
          <a:p>
            <a:pPr algn="just"/>
            <a:r>
              <a:rPr lang="ru-RU" sz="2000" b="1" dirty="0" smtClean="0"/>
              <a:t>Почти </a:t>
            </a:r>
            <a:r>
              <a:rPr lang="ru-RU" sz="2000" b="1" dirty="0"/>
              <a:t>в каждой группе детского сада, в каждом классе встречается хотя бы один ребенок с признаками агрессивного поведения. Он нападает на остальных детей, обзывает и бьет их, отбирает и ломает игрушки, намеренно употребляет грубые выражения, одним словом, становится “грозой” всего детского  коллектива, источником огорчений воспитателей и родителей. Этого ершистого, драчливого, грубого ребенка очень трудно принять таким, какой он есть, а еще труднее понять.</a:t>
            </a:r>
          </a:p>
          <a:p>
            <a:endParaRPr lang="ru-RU" sz="2000" b="1" dirty="0">
              <a:solidFill>
                <a:srgbClr val="FFC000"/>
              </a:solidFill>
            </a:endParaRPr>
          </a:p>
        </p:txBody>
      </p:sp>
    </p:spTree>
    <p:extLst>
      <p:ext uri="{BB962C8B-B14F-4D97-AF65-F5344CB8AC3E}">
        <p14:creationId xmlns:p14="http://schemas.microsoft.com/office/powerpoint/2010/main" xmlns="" val="3438192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10404648" y="365758"/>
            <a:ext cx="288032" cy="254929"/>
          </a:xfrm>
        </p:spPr>
        <p:txBody>
          <a:bodyPr>
            <a:normAutofit fontScale="90000"/>
          </a:bodyPr>
          <a:lstStyle/>
          <a:p>
            <a:endParaRPr lang="ru-RU" dirty="0"/>
          </a:p>
        </p:txBody>
      </p:sp>
      <p:sp>
        <p:nvSpPr>
          <p:cNvPr id="3" name="Объект 2"/>
          <p:cNvSpPr>
            <a:spLocks noGrp="1"/>
          </p:cNvSpPr>
          <p:nvPr>
            <p:ph idx="1"/>
          </p:nvPr>
        </p:nvSpPr>
        <p:spPr>
          <a:xfrm>
            <a:off x="1000100" y="476672"/>
            <a:ext cx="7244308" cy="3095204"/>
          </a:xfrm>
        </p:spPr>
        <p:txBody>
          <a:bodyPr>
            <a:normAutofit/>
          </a:bodyPr>
          <a:lstStyle/>
          <a:p>
            <a:r>
              <a:rPr lang="ru-RU" sz="2000" b="1" dirty="0">
                <a:solidFill>
                  <a:srgbClr val="FFFF00"/>
                </a:solidFill>
              </a:rPr>
              <a:t> </a:t>
            </a:r>
            <a:r>
              <a:rPr lang="ru-RU" sz="2000" b="1" dirty="0" smtClean="0">
                <a:solidFill>
                  <a:srgbClr val="FFFF00"/>
                </a:solidFill>
              </a:rPr>
              <a:t> </a:t>
            </a:r>
            <a:endParaRPr lang="ru-RU" sz="2000" b="1" dirty="0">
              <a:solidFill>
                <a:srgbClr val="FFFF00"/>
              </a:solidFill>
            </a:endParaRPr>
          </a:p>
        </p:txBody>
      </p:sp>
      <p:sp>
        <p:nvSpPr>
          <p:cNvPr id="57345" name="Rectangle 1"/>
          <p:cNvSpPr>
            <a:spLocks noChangeArrowheads="1"/>
          </p:cNvSpPr>
          <p:nvPr/>
        </p:nvSpPr>
        <p:spPr bwMode="auto">
          <a:xfrm>
            <a:off x="214282" y="357166"/>
            <a:ext cx="871543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tab pos="619125" algn="l"/>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1. Воспринимают большой круг ситуаций как угро­жающих, враждебных по отношению к ним. </a:t>
            </a:r>
            <a:endParaRPr kumimoji="0" lang="ru-RU"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619125" algn="l"/>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2. Сверхчувствительны к негативному отношению  к себе. 	</a:t>
            </a:r>
            <a:endParaRPr kumimoji="0" lang="ru-RU"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619125" algn="l"/>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3. Заранее настроены на негативное восприятие себя со стороны окружающих. </a:t>
            </a:r>
            <a:endParaRPr kumimoji="0" lang="ru-RU"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619125" algn="l"/>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4. Не оценивают собственную агрессию как агрес­сивное поведение. </a:t>
            </a:r>
            <a:endParaRPr kumimoji="0" lang="ru-RU"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19125" algn="l"/>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5. Всегда винят окружающих в собственном дест­руктивном поведении. </a:t>
            </a:r>
            <a:endParaRPr kumimoji="0" lang="ru-RU"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619125" algn="l"/>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6. В случае намеренной агрессии (нападение, порча имущества и т.п.) отсутствует чувство вины, либо вина .проявлена очень слабо. </a:t>
            </a:r>
            <a:endParaRPr kumimoji="0" lang="ru-RU"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619125" algn="l"/>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7. Склонны не брать на себя ответственность за свои поступки. </a:t>
            </a:r>
            <a:endParaRPr kumimoji="0" lang="ru-RU"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619125" algn="l"/>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8. Имеют ограниченный набор реакций на проблем­ную ситуацию. </a:t>
            </a:r>
            <a:endParaRPr kumimoji="0" lang="ru-RU"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619125" algn="l"/>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9. В отношениях проявляют низкий уровень </a:t>
            </a:r>
            <a:r>
              <a:rPr kumimoji="0" lang="ru-RU" b="0" i="0" u="none" strike="noStrike" cap="none" normalizeH="0" baseline="0" dirty="0" err="1" smtClean="0">
                <a:ln>
                  <a:noFill/>
                </a:ln>
                <a:solidFill>
                  <a:schemeClr val="tx1"/>
                </a:solidFill>
                <a:effectLst/>
                <a:latin typeface="Arial" pitchFamily="34" charset="0"/>
                <a:ea typeface="Times New Roman" pitchFamily="18" charset="0"/>
              </a:rPr>
              <a:t>эмпатии</a:t>
            </a:r>
            <a:r>
              <a:rPr kumimoji="0" lang="ru-RU" b="0" i="0" u="none" strike="noStrike" cap="none" normalizeH="0" baseline="0" dirty="0" smtClean="0">
                <a:ln>
                  <a:noFill/>
                </a:ln>
                <a:solidFill>
                  <a:schemeClr val="tx1"/>
                </a:solidFill>
                <a:effectLst/>
                <a:latin typeface="Arial" pitchFamily="34" charset="0"/>
                <a:ea typeface="Times New Roman" pitchFamily="18" charset="0"/>
              </a:rPr>
              <a:t>. </a:t>
            </a:r>
            <a:endParaRPr kumimoji="0" lang="ru-RU"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619125" algn="l"/>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10.Слабо развит контроль над своими эмоциями. </a:t>
            </a:r>
            <a:endParaRPr kumimoji="0" lang="ru-RU"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619125" algn="l"/>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11.Слабо осознают свои эмоции, кроме гнева. </a:t>
            </a:r>
            <a:endParaRPr kumimoji="0" lang="ru-RU"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619125" algn="l"/>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12. Боятся непредсказуемости в поведении роди­телей. </a:t>
            </a:r>
            <a:endParaRPr kumimoji="0" lang="ru-RU"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619125" algn="l"/>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13. Имеют, неврологические недостатки: неустойчи­вое, рассеянное внимание, слабая оперативная память, неустойчивое запоминание. </a:t>
            </a:r>
            <a:endParaRPr kumimoji="0" lang="ru-RU"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619125" algn="l"/>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14. Не умеют прогнозировать последствия своих действий (эмоционально застревают на проблемной </a:t>
            </a:r>
            <a:r>
              <a:rPr kumimoji="0" lang="ru-RU" b="0" i="0" u="none" strike="noStrike" cap="none" normalizeH="0" baseline="0" dirty="0" err="1" smtClean="0">
                <a:ln>
                  <a:noFill/>
                </a:ln>
                <a:solidFill>
                  <a:schemeClr val="tx1"/>
                </a:solidFill>
                <a:effectLst/>
                <a:latin typeface="Arial" pitchFamily="34" charset="0"/>
                <a:ea typeface="Times New Roman" pitchFamily="18" charset="0"/>
              </a:rPr>
              <a:t>ситyaции</a:t>
            </a:r>
            <a:r>
              <a:rPr kumimoji="0" lang="ru-RU" b="0" i="0" u="none" strike="noStrike" cap="none" normalizeH="0" baseline="0" dirty="0" smtClean="0">
                <a:ln>
                  <a:noFill/>
                </a:ln>
                <a:solidFill>
                  <a:schemeClr val="tx1"/>
                </a:solidFill>
                <a:effectLst/>
                <a:latin typeface="Arial" pitchFamily="34" charset="0"/>
                <a:ea typeface="Times New Roman" pitchFamily="18" charset="0"/>
              </a:rPr>
              <a:t>). </a:t>
            </a:r>
            <a:endParaRPr kumimoji="0" lang="ru-RU"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619125" algn="l"/>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15. Положительно относятся к агрессии, так как че­рез агрессию получают чувство собственной значимос­ти и силы. </a:t>
            </a:r>
            <a:endParaRPr kumimoji="0" lang="ru-RU"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xmlns="" val="12444688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744944" y="476672"/>
            <a:ext cx="459904" cy="216024"/>
          </a:xfrm>
        </p:spPr>
        <p:txBody>
          <a:bodyPr>
            <a:normAutofit fontScale="90000"/>
          </a:bodyPr>
          <a:lstStyle/>
          <a:p>
            <a:endParaRPr lang="ru-RU" dirty="0"/>
          </a:p>
        </p:txBody>
      </p:sp>
      <p:sp>
        <p:nvSpPr>
          <p:cNvPr id="3" name="Объект 2"/>
          <p:cNvSpPr>
            <a:spLocks noGrp="1"/>
          </p:cNvSpPr>
          <p:nvPr>
            <p:ph idx="1"/>
          </p:nvPr>
        </p:nvSpPr>
        <p:spPr>
          <a:xfrm>
            <a:off x="107504" y="332656"/>
            <a:ext cx="8856984" cy="6123080"/>
          </a:xfrm>
        </p:spPr>
        <p:txBody>
          <a:bodyPr>
            <a:normAutofit/>
          </a:bodyPr>
          <a:lstStyle/>
          <a:p>
            <a:pPr algn="just"/>
            <a:r>
              <a:rPr lang="ru-RU" sz="2000" b="1" dirty="0"/>
              <a:t>Агрессивные дети очень часто подозрительны и насторожены, любят перекладывать вину за затеянную ими ссору на других. Например, играя во время прогулки в песочнице, двое детей подготовительной группы подрались. Рома ударил Сашу совком. На вопрос воспитателя, почему он это сделал, Рома искренне ответил: “У Саши в руках была лопата, и я очень боялся, что он ударит меня”. По словам воспитателя, Саша не проявлял никаких намерений обидеть или ударить Рому, но Рома воспринял эту ситуацию как угрожающую.</a:t>
            </a:r>
          </a:p>
          <a:p>
            <a:pPr algn="just"/>
            <a:r>
              <a:rPr lang="ru-RU" sz="2000" b="1" dirty="0"/>
              <a:t>   Такие дети часто не могут сами оценить свою агрессивность. Они не замечают, что вселяют в окружающих страх и беспокойство. Им, напротив, кажется, что весь мир хочет обидеть именно их. Таким образом, получается замкнутый круг: агрессивные дети боятся и ненавидят окружающих, а те, в свою очередь боятся их.</a:t>
            </a:r>
          </a:p>
          <a:p>
            <a:endParaRPr lang="ru-RU" dirty="0"/>
          </a:p>
          <a:p>
            <a:endParaRPr lang="ru-RU" dirty="0"/>
          </a:p>
        </p:txBody>
      </p:sp>
    </p:spTree>
    <p:extLst>
      <p:ext uri="{BB962C8B-B14F-4D97-AF65-F5344CB8AC3E}">
        <p14:creationId xmlns:p14="http://schemas.microsoft.com/office/powerpoint/2010/main" xmlns="" val="42013197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04664"/>
            <a:ext cx="7239000" cy="1308760"/>
          </a:xfrm>
        </p:spPr>
        <p:txBody>
          <a:bodyPr>
            <a:normAutofit fontScale="90000"/>
          </a:bodyPr>
          <a:lstStyle/>
          <a:p>
            <a:pPr algn="ctr"/>
            <a:r>
              <a:rPr lang="ru-RU" b="1" dirty="0">
                <a:solidFill>
                  <a:srgbClr val="FFFF00"/>
                </a:solidFill>
              </a:rPr>
              <a:t>Критерии агрессивности (схема наблюдения за ребенком)</a:t>
            </a:r>
          </a:p>
        </p:txBody>
      </p:sp>
      <p:sp>
        <p:nvSpPr>
          <p:cNvPr id="3" name="Объект 2"/>
          <p:cNvSpPr>
            <a:spLocks noGrp="1"/>
          </p:cNvSpPr>
          <p:nvPr>
            <p:ph idx="1"/>
          </p:nvPr>
        </p:nvSpPr>
        <p:spPr>
          <a:xfrm>
            <a:off x="571472" y="1609416"/>
            <a:ext cx="7528920" cy="5131952"/>
          </a:xfrm>
        </p:spPr>
        <p:txBody>
          <a:bodyPr>
            <a:normAutofit fontScale="47500" lnSpcReduction="20000"/>
          </a:bodyPr>
          <a:lstStyle/>
          <a:p>
            <a:pPr marL="0" indent="0">
              <a:buNone/>
            </a:pPr>
            <a:r>
              <a:rPr lang="ru-RU" sz="3200" b="1" dirty="0" smtClean="0"/>
              <a:t>Ребенок</a:t>
            </a:r>
            <a:r>
              <a:rPr lang="ru-RU" sz="3200" b="1" dirty="0"/>
              <a:t>:</a:t>
            </a:r>
          </a:p>
          <a:p>
            <a:pPr>
              <a:buNone/>
            </a:pPr>
            <a:r>
              <a:rPr lang="ru-RU" sz="3200" b="1" dirty="0"/>
              <a:t>1. Часто теряет контроль над собой.</a:t>
            </a:r>
          </a:p>
          <a:p>
            <a:pPr>
              <a:buNone/>
            </a:pPr>
            <a:r>
              <a:rPr lang="ru-RU" sz="3200" b="1" dirty="0"/>
              <a:t>2. Часто спорит, ругается со взрослыми.</a:t>
            </a:r>
          </a:p>
          <a:p>
            <a:pPr>
              <a:buNone/>
            </a:pPr>
            <a:r>
              <a:rPr lang="ru-RU" sz="3200" b="1" dirty="0"/>
              <a:t>3. Часто отказывается выполнять правила.</a:t>
            </a:r>
          </a:p>
          <a:p>
            <a:pPr>
              <a:buNone/>
            </a:pPr>
            <a:r>
              <a:rPr lang="ru-RU" sz="3200" b="1" dirty="0"/>
              <a:t>4. Часто специально раздражает людей.</a:t>
            </a:r>
          </a:p>
          <a:p>
            <a:pPr>
              <a:buNone/>
            </a:pPr>
            <a:r>
              <a:rPr lang="ru-RU" sz="3200" b="1" dirty="0"/>
              <a:t>5. Часто винит других в своих ошибках.</a:t>
            </a:r>
          </a:p>
          <a:p>
            <a:pPr>
              <a:buNone/>
            </a:pPr>
            <a:r>
              <a:rPr lang="ru-RU" sz="3200" b="1" dirty="0"/>
              <a:t>6. Часто сердится и отказывается сделать что-либо.</a:t>
            </a:r>
          </a:p>
          <a:p>
            <a:pPr>
              <a:buNone/>
            </a:pPr>
            <a:r>
              <a:rPr lang="ru-RU" sz="3200" b="1" dirty="0"/>
              <a:t>7. Часто завистлив, мстителен.</a:t>
            </a:r>
          </a:p>
          <a:p>
            <a:pPr>
              <a:buNone/>
            </a:pPr>
            <a:r>
              <a:rPr lang="ru-RU" sz="3200" b="1" dirty="0"/>
              <a:t>8. Чувствителен, очень быстро реагирует на различные действия окружающих (детей и взрослых), которые нередко раздражают его</a:t>
            </a:r>
            <a:r>
              <a:rPr lang="ru-RU" dirty="0" smtClean="0"/>
              <a:t>.</a:t>
            </a:r>
          </a:p>
          <a:p>
            <a:endParaRPr lang="ru-RU" dirty="0"/>
          </a:p>
          <a:p>
            <a:pPr>
              <a:buNone/>
            </a:pPr>
            <a:r>
              <a:rPr lang="ru-RU" sz="3300" b="1" dirty="0"/>
              <a:t>   Предположить, что ребенок агрессивен можно лишь в том случае, если в течение не менее чем 6 месяцев в его поведении проявлялись хотя бы 4 из 8 перечисленных признаков.</a:t>
            </a:r>
          </a:p>
          <a:p>
            <a:pPr>
              <a:buNone/>
            </a:pPr>
            <a:r>
              <a:rPr lang="ru-RU" sz="3300" b="1" dirty="0"/>
              <a:t>Ребенку, в поведении которого наблюдается большое количество признаков агрессивности, необходима помощь специалиста: психолога или врача.</a:t>
            </a:r>
          </a:p>
          <a:p>
            <a:endParaRPr lang="ru-RU" sz="3300" b="1" dirty="0"/>
          </a:p>
        </p:txBody>
      </p:sp>
    </p:spTree>
    <p:extLst>
      <p:ext uri="{BB962C8B-B14F-4D97-AF65-F5344CB8AC3E}">
        <p14:creationId xmlns:p14="http://schemas.microsoft.com/office/powerpoint/2010/main" xmlns="" val="40493282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32656"/>
            <a:ext cx="8496944" cy="1017212"/>
          </a:xfrm>
        </p:spPr>
        <p:txBody>
          <a:bodyPr>
            <a:noAutofit/>
          </a:bodyPr>
          <a:lstStyle/>
          <a:p>
            <a:pPr algn="ctr"/>
            <a:r>
              <a:rPr lang="ru-RU" sz="2800" b="1" dirty="0">
                <a:solidFill>
                  <a:srgbClr val="FFFF00"/>
                </a:solidFill>
              </a:rPr>
              <a:t>Работа воспитателей </a:t>
            </a:r>
            <a:r>
              <a:rPr lang="ru-RU" sz="2800" b="1" dirty="0" smtClean="0">
                <a:solidFill>
                  <a:srgbClr val="FFFF00"/>
                </a:solidFill>
              </a:rPr>
              <a:t> с </a:t>
            </a:r>
            <a:r>
              <a:rPr lang="ru-RU" sz="2800" b="1" dirty="0">
                <a:solidFill>
                  <a:srgbClr val="FFFF00"/>
                </a:solidFill>
              </a:rPr>
              <a:t>данной категорией детей должна проводиться в трех направлениях:</a:t>
            </a:r>
          </a:p>
        </p:txBody>
      </p:sp>
      <p:sp>
        <p:nvSpPr>
          <p:cNvPr id="3" name="Объект 2"/>
          <p:cNvSpPr>
            <a:spLocks noGrp="1"/>
          </p:cNvSpPr>
          <p:nvPr>
            <p:ph idx="1"/>
          </p:nvPr>
        </p:nvSpPr>
        <p:spPr>
          <a:xfrm>
            <a:off x="0" y="1609416"/>
            <a:ext cx="8100392" cy="4846320"/>
          </a:xfrm>
        </p:spPr>
        <p:txBody>
          <a:bodyPr>
            <a:normAutofit/>
          </a:bodyPr>
          <a:lstStyle/>
          <a:p>
            <a:pPr algn="just"/>
            <a:r>
              <a:rPr lang="ru-RU" sz="2800" b="1" dirty="0" smtClean="0">
                <a:solidFill>
                  <a:srgbClr val="FFC000"/>
                </a:solidFill>
              </a:rPr>
              <a:t>1. Работа с гневом. Обучение агрессивных детей приемлемым способам выражения гнева.</a:t>
            </a:r>
          </a:p>
          <a:p>
            <a:pPr algn="just"/>
            <a:r>
              <a:rPr lang="ru-RU" sz="2800" b="1" dirty="0" smtClean="0">
                <a:solidFill>
                  <a:srgbClr val="FFC000"/>
                </a:solidFill>
              </a:rPr>
              <a:t>2</a:t>
            </a:r>
            <a:r>
              <a:rPr lang="ru-RU" sz="2800" b="1" dirty="0">
                <a:solidFill>
                  <a:srgbClr val="FFC000"/>
                </a:solidFill>
              </a:rPr>
              <a:t>. Обучение детей навыкам распознавания и контроля, умению владеть собой в ситуациях, провоцирующих вспышки гнева.</a:t>
            </a:r>
          </a:p>
          <a:p>
            <a:pPr algn="just"/>
            <a:r>
              <a:rPr lang="ru-RU" sz="2800" b="1" dirty="0" smtClean="0">
                <a:solidFill>
                  <a:srgbClr val="FFC000"/>
                </a:solidFill>
              </a:rPr>
              <a:t>3. Формирование способности к </a:t>
            </a:r>
            <a:r>
              <a:rPr lang="ru-RU" sz="2800" b="1" dirty="0" err="1" smtClean="0">
                <a:solidFill>
                  <a:srgbClr val="FFC000"/>
                </a:solidFill>
              </a:rPr>
              <a:t>эмпатии</a:t>
            </a:r>
            <a:r>
              <a:rPr lang="ru-RU" sz="2800" b="1" dirty="0" smtClean="0">
                <a:solidFill>
                  <a:srgbClr val="FFC000"/>
                </a:solidFill>
              </a:rPr>
              <a:t>, доверию, сочувствию, сопереживанию и т.д.</a:t>
            </a:r>
          </a:p>
          <a:p>
            <a:endParaRPr lang="ru-RU" sz="2800" b="1" dirty="0">
              <a:solidFill>
                <a:srgbClr val="7030A0"/>
              </a:solidFill>
            </a:endParaRPr>
          </a:p>
        </p:txBody>
      </p:sp>
    </p:spTree>
    <p:extLst>
      <p:ext uri="{BB962C8B-B14F-4D97-AF65-F5344CB8AC3E}">
        <p14:creationId xmlns:p14="http://schemas.microsoft.com/office/powerpoint/2010/main" xmlns="" val="25471318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7239000" cy="360040"/>
          </a:xfrm>
        </p:spPr>
        <p:txBody>
          <a:bodyPr/>
          <a:lstStyle/>
          <a:p>
            <a:pPr algn="ctr"/>
            <a:r>
              <a:rPr lang="ru-RU" b="1" dirty="0">
                <a:solidFill>
                  <a:srgbClr val="FF0000"/>
                </a:solidFill>
              </a:rPr>
              <a:t>Работа с гневом</a:t>
            </a:r>
          </a:p>
        </p:txBody>
      </p:sp>
      <p:sp>
        <p:nvSpPr>
          <p:cNvPr id="3" name="Объект 2"/>
          <p:cNvSpPr>
            <a:spLocks noGrp="1"/>
          </p:cNvSpPr>
          <p:nvPr>
            <p:ph idx="1"/>
          </p:nvPr>
        </p:nvSpPr>
        <p:spPr>
          <a:xfrm>
            <a:off x="107504" y="476672"/>
            <a:ext cx="8679338" cy="6381328"/>
          </a:xfrm>
        </p:spPr>
        <p:txBody>
          <a:bodyPr>
            <a:noAutofit/>
          </a:bodyPr>
          <a:lstStyle/>
          <a:p>
            <a:pPr algn="just"/>
            <a:r>
              <a:rPr lang="ru-RU" dirty="0" smtClean="0"/>
              <a:t>Что </a:t>
            </a:r>
            <a:r>
              <a:rPr lang="ru-RU" dirty="0"/>
              <a:t>такое гнев? Это чувство сильного негодования, которое сопровождается потерей контроля над собой. К сожалению, в нашей культуре принято считать, что проявление гнева — недостойная реакция. Уже в детском возрасте нам внушают эту мысль взрослые — родители, бабушки, дедушки, педагоги. Однако психологи не рекомендуют каждый раз сдерживать эту эмоцию, поскольку таким образом мы можем стать своеобразной “копилкой гнева”. Кроме того, загнав гнев внутрь, человек, скорее всего, рано или поздно все же почувствует необходимость выплеснуть его. Но уже не на того, кто вызвал это чувство, а на “подвернувшегося под руку” или на того, кто слабее и не сможет дать отпор. Даже если мы очень постараемся и не поддадимся соблазнительному способу “извержения” гнева, наша “копилка”, пополняясь день ото дня новыми негативными эмоциями, в один прекрасный день все же может “лопнуть”. Причем не обязательно это завершится истерикой и криками. Вырвавшиеся на свободу негативные чувства могут “осесть” внутри нас, что приведет к различным соматическим проблемам: головным болям, желудочным и сердечнососудистым заболеваниям</a:t>
            </a:r>
          </a:p>
        </p:txBody>
      </p:sp>
    </p:spTree>
    <p:extLst>
      <p:ext uri="{BB962C8B-B14F-4D97-AF65-F5344CB8AC3E}">
        <p14:creationId xmlns:p14="http://schemas.microsoft.com/office/powerpoint/2010/main" xmlns="" val="18695378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732696"/>
          </a:xfrm>
        </p:spPr>
        <p:txBody>
          <a:bodyPr/>
          <a:lstStyle/>
          <a:p>
            <a:pPr algn="ctr"/>
            <a:r>
              <a:rPr lang="ru-RU" dirty="0" smtClean="0">
                <a:solidFill>
                  <a:srgbClr val="FFFF00"/>
                </a:solidFill>
              </a:rPr>
              <a:t>Помощь воспитателя</a:t>
            </a:r>
            <a:endParaRPr lang="ru-RU" dirty="0">
              <a:solidFill>
                <a:srgbClr val="FFFF00"/>
              </a:solidFill>
            </a:endParaRPr>
          </a:p>
        </p:txBody>
      </p:sp>
      <p:sp>
        <p:nvSpPr>
          <p:cNvPr id="3" name="Объект 2"/>
          <p:cNvSpPr>
            <a:spLocks noGrp="1"/>
          </p:cNvSpPr>
          <p:nvPr>
            <p:ph idx="1"/>
          </p:nvPr>
        </p:nvSpPr>
        <p:spPr>
          <a:xfrm>
            <a:off x="142844" y="1000108"/>
            <a:ext cx="8358246" cy="5455628"/>
          </a:xfrm>
        </p:spPr>
        <p:txBody>
          <a:bodyPr/>
          <a:lstStyle/>
          <a:p>
            <a:pPr algn="just"/>
            <a:r>
              <a:rPr lang="ru-RU" dirty="0"/>
              <a:t> </a:t>
            </a:r>
            <a:r>
              <a:rPr lang="ru-RU" sz="2800" b="1" dirty="0"/>
              <a:t>Поскольку чувство гнева чаще всего возникает в результате ограничения свободы, то в момент наивысшего “накала страстей” необходимо разрешить ребенку сделать что-то, что, может быть, обычно и не приветствуется нами. Причем тут многое зависит от того, в какой форме — вербальной или физической выражает ребенок свой гнев</a:t>
            </a:r>
            <a:r>
              <a:rPr lang="ru-RU" sz="2800" b="1" dirty="0" smtClean="0"/>
              <a:t>. ( Метод В. </a:t>
            </a:r>
            <a:r>
              <a:rPr lang="ru-RU" sz="2800" b="1" dirty="0" err="1" smtClean="0"/>
              <a:t>Оклендер</a:t>
            </a:r>
            <a:r>
              <a:rPr lang="ru-RU" sz="2800" b="1" dirty="0" smtClean="0"/>
              <a:t>)</a:t>
            </a:r>
            <a:endParaRPr lang="ru-RU" sz="2800" b="1" dirty="0"/>
          </a:p>
        </p:txBody>
      </p:sp>
    </p:spTree>
    <p:extLst>
      <p:ext uri="{BB962C8B-B14F-4D97-AF65-F5344CB8AC3E}">
        <p14:creationId xmlns:p14="http://schemas.microsoft.com/office/powerpoint/2010/main" xmlns="" val="14021815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609416"/>
            <a:ext cx="8100392" cy="4846320"/>
          </a:xfrm>
        </p:spPr>
        <p:txBody>
          <a:bodyPr>
            <a:normAutofit fontScale="92500" lnSpcReduction="10000"/>
          </a:bodyPr>
          <a:lstStyle/>
          <a:p>
            <a:pPr algn="just"/>
            <a:r>
              <a:rPr lang="ru-RU" sz="3200" b="1" dirty="0"/>
              <a:t>Еще один способ помочь детям легально выразить вербальную агрессию — поиграть с ними в игру “</a:t>
            </a:r>
            <a:r>
              <a:rPr lang="ru-RU" sz="3200" b="1" dirty="0" err="1"/>
              <a:t>Обзывалки</a:t>
            </a:r>
            <a:r>
              <a:rPr lang="ru-RU" sz="3200" b="1" dirty="0"/>
              <a:t>”. Опыт показывает, что у детей, получивших возможность выплеснуть с разрешения педагога негативные эмоции, а вслед за этим услышавших что-то приятное о себе, уменьшается желание действовать агрессивно.</a:t>
            </a:r>
          </a:p>
          <a:p>
            <a:endParaRPr lang="ru-RU" sz="3200" b="1" dirty="0">
              <a:solidFill>
                <a:srgbClr val="00B050"/>
              </a:solidFill>
            </a:endParaRPr>
          </a:p>
          <a:p>
            <a:endParaRPr lang="ru-RU" dirty="0"/>
          </a:p>
        </p:txBody>
      </p:sp>
    </p:spTree>
    <p:extLst>
      <p:ext uri="{BB962C8B-B14F-4D97-AF65-F5344CB8AC3E}">
        <p14:creationId xmlns:p14="http://schemas.microsoft.com/office/powerpoint/2010/main" xmlns="" val="32659706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2844" y="285728"/>
            <a:ext cx="8643998" cy="6170008"/>
          </a:xfrm>
        </p:spPr>
        <p:txBody>
          <a:bodyPr>
            <a:normAutofit/>
          </a:bodyPr>
          <a:lstStyle/>
          <a:p>
            <a:pPr algn="just">
              <a:lnSpc>
                <a:spcPct val="150000"/>
              </a:lnSpc>
            </a:pPr>
            <a:r>
              <a:rPr lang="ru-RU" sz="2000" b="1" dirty="0"/>
              <a:t>Помочь детям доступным способом выразить гнев, а педагогу — беспрепятственно провести занятие может так называемый “Мешочек для криков” (в других случаях — “Стаканчик для криков”, “Волшебная труба “Крик”” и др.). Перед началом </a:t>
            </a:r>
            <a:r>
              <a:rPr lang="ru-RU" sz="2000" b="1" dirty="0" smtClean="0"/>
              <a:t>занятия </a:t>
            </a:r>
            <a:r>
              <a:rPr lang="ru-RU" sz="2000" b="1" dirty="0"/>
              <a:t>каждый желающий ребенок может подойти к “Мешочку для криков” и как можно громче покричать в него. Таким образом он “избавляется” от своего крика на время занятия. После занятия дети могут “забрать” свой крик обратно. Обычно в конце </a:t>
            </a:r>
            <a:r>
              <a:rPr lang="ru-RU" sz="2000" b="1" dirty="0" smtClean="0"/>
              <a:t>занятия </a:t>
            </a:r>
            <a:r>
              <a:rPr lang="ru-RU" sz="2000" b="1" dirty="0"/>
              <a:t>дети с шутками и смехом оставляют содержимое “Мешочка” </a:t>
            </a:r>
            <a:r>
              <a:rPr lang="ru-RU" sz="2000" b="1" dirty="0" smtClean="0"/>
              <a:t>воспитателю </a:t>
            </a:r>
            <a:r>
              <a:rPr lang="ru-RU" sz="2000" b="1" dirty="0"/>
              <a:t>на память.</a:t>
            </a:r>
          </a:p>
        </p:txBody>
      </p:sp>
    </p:spTree>
    <p:extLst>
      <p:ext uri="{BB962C8B-B14F-4D97-AF65-F5344CB8AC3E}">
        <p14:creationId xmlns:p14="http://schemas.microsoft.com/office/powerpoint/2010/main" xmlns="" val="9318129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5720" y="214290"/>
            <a:ext cx="8643998" cy="5929354"/>
          </a:xfrm>
        </p:spPr>
        <p:txBody>
          <a:bodyPr>
            <a:normAutofit/>
          </a:bodyPr>
          <a:lstStyle/>
          <a:p>
            <a:pPr algn="just">
              <a:lnSpc>
                <a:spcPct val="150000"/>
              </a:lnSpc>
            </a:pPr>
            <a:r>
              <a:rPr lang="ru-RU" sz="2000" b="1" dirty="0"/>
              <a:t>Воспитатель </a:t>
            </a:r>
            <a:r>
              <a:rPr lang="ru-RU" sz="2000" b="1" dirty="0" smtClean="0"/>
              <a:t> , </a:t>
            </a:r>
            <a:r>
              <a:rPr lang="ru-RU" sz="2000" b="1" dirty="0"/>
              <a:t>видя, что дети “распетушились” и уже готовы вступить в “бой”, может мгновенно отреагировать и организовать, к примеру, спортивные соревнования по бегу, прыжкам, метанию мячей. Причем обидчики могут быть включены в одну команду или находиться в командах-соперницах. Это зависит от ситуации и от глубины конфликта. По завершении соревнований лучше всего провести групповое обсуждение, во время которого каждый ребенок сможет выразить чувства, сопутствующие ему при выполнении задания</a:t>
            </a:r>
            <a:r>
              <a:rPr lang="ru-RU" sz="2000" b="1" dirty="0">
                <a:solidFill>
                  <a:srgbClr val="FFFF00"/>
                </a:solidFill>
              </a:rPr>
              <a:t>.</a:t>
            </a:r>
          </a:p>
        </p:txBody>
      </p:sp>
    </p:spTree>
    <p:extLst>
      <p:ext uri="{BB962C8B-B14F-4D97-AF65-F5344CB8AC3E}">
        <p14:creationId xmlns:p14="http://schemas.microsoft.com/office/powerpoint/2010/main" xmlns="" val="3429212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a:solidFill>
                  <a:srgbClr val="FFFF00"/>
                </a:solidFill>
              </a:rPr>
              <a:t>Что </a:t>
            </a:r>
            <a:r>
              <a:rPr lang="ru-RU" b="1">
                <a:solidFill>
                  <a:srgbClr val="FFFF00"/>
                </a:solidFill>
              </a:rPr>
              <a:t>такое </a:t>
            </a:r>
            <a:r>
              <a:rPr lang="ru-RU" b="1" smtClean="0">
                <a:solidFill>
                  <a:srgbClr val="FFFF00"/>
                </a:solidFill>
              </a:rPr>
              <a:t>агрессия?</a:t>
            </a:r>
            <a:r>
              <a:rPr lang="ru-RU" b="1" dirty="0">
                <a:solidFill>
                  <a:srgbClr val="FFFF00"/>
                </a:solidFill>
              </a:rPr>
              <a:t/>
            </a:r>
            <a:br>
              <a:rPr lang="ru-RU" b="1" dirty="0">
                <a:solidFill>
                  <a:srgbClr val="FFFF00"/>
                </a:solidFill>
              </a:rPr>
            </a:br>
            <a:endParaRPr lang="ru-RU" b="1" dirty="0">
              <a:solidFill>
                <a:srgbClr val="FFFF00"/>
              </a:solidFill>
            </a:endParaRPr>
          </a:p>
        </p:txBody>
      </p:sp>
      <p:sp>
        <p:nvSpPr>
          <p:cNvPr id="4" name="Объект 3"/>
          <p:cNvSpPr>
            <a:spLocks noGrp="1"/>
          </p:cNvSpPr>
          <p:nvPr>
            <p:ph idx="1"/>
          </p:nvPr>
        </p:nvSpPr>
        <p:spPr>
          <a:xfrm>
            <a:off x="285720" y="1285860"/>
            <a:ext cx="8715436" cy="5169876"/>
          </a:xfrm>
        </p:spPr>
        <p:txBody>
          <a:bodyPr>
            <a:normAutofit lnSpcReduction="10000"/>
          </a:bodyPr>
          <a:lstStyle/>
          <a:p>
            <a:pPr algn="just"/>
            <a:r>
              <a:rPr lang="ru-RU" sz="2400" b="1" dirty="0" smtClean="0"/>
              <a:t>Слово </a:t>
            </a:r>
            <a:r>
              <a:rPr lang="ru-RU" sz="2400" b="1" dirty="0"/>
              <a:t>“агрессия” произошло от латинского “</a:t>
            </a:r>
            <a:r>
              <a:rPr lang="ru-RU" sz="2400" b="1" dirty="0" err="1"/>
              <a:t>agressio</a:t>
            </a:r>
            <a:r>
              <a:rPr lang="ru-RU" sz="2400" b="1" dirty="0"/>
              <a:t>”, что означает “нападение”, “приступ”. </a:t>
            </a:r>
            <a:r>
              <a:rPr lang="ru-RU" sz="2400" b="1" dirty="0" smtClean="0"/>
              <a:t> </a:t>
            </a:r>
          </a:p>
          <a:p>
            <a:pPr algn="just">
              <a:buNone/>
            </a:pPr>
            <a:r>
              <a:rPr lang="ru-RU" sz="2400" b="1" dirty="0" smtClean="0"/>
              <a:t> </a:t>
            </a:r>
            <a:r>
              <a:rPr lang="ru-RU" sz="2400" b="1" dirty="0"/>
              <a:t>“Агрессия - это мотивированное деструктивное поведение, противоречащее  нормам и правилам существования людей в обществе, наносящее вред объектам нападения (одушевленным и неодушевленным), приносящее физический и моральный ущерб людям или вызывающее у них психологический дискомфорт (отрицательные переживания, состояние напряженности, страха, подавленности и т.п.)”.</a:t>
            </a:r>
          </a:p>
          <a:p>
            <a:endParaRPr lang="ru-RU" b="1" dirty="0"/>
          </a:p>
        </p:txBody>
      </p:sp>
    </p:spTree>
    <p:extLst>
      <p:ext uri="{BB962C8B-B14F-4D97-AF65-F5344CB8AC3E}">
        <p14:creationId xmlns:p14="http://schemas.microsoft.com/office/powerpoint/2010/main" xmlns="" val="33071088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2844" y="214290"/>
            <a:ext cx="8715436" cy="6429420"/>
          </a:xfrm>
        </p:spPr>
        <p:txBody>
          <a:bodyPr>
            <a:normAutofit fontScale="92500" lnSpcReduction="10000"/>
          </a:bodyPr>
          <a:lstStyle/>
          <a:p>
            <a:pPr>
              <a:lnSpc>
                <a:spcPct val="110000"/>
              </a:lnSpc>
            </a:pPr>
            <a:r>
              <a:rPr lang="ru-RU" sz="2000" b="1" dirty="0"/>
              <a:t>Конечно, проведение соревнований и эстафет не всегда целесообразно. В таком случае можно воспользоваться подручными средствами, которыми необходимо оборудовать каждую группу детского сада </a:t>
            </a:r>
            <a:r>
              <a:rPr lang="ru-RU" sz="2000" b="1" dirty="0" smtClean="0"/>
              <a:t>. </a:t>
            </a:r>
          </a:p>
          <a:p>
            <a:pPr>
              <a:lnSpc>
                <a:spcPct val="150000"/>
              </a:lnSpc>
            </a:pPr>
            <a:r>
              <a:rPr lang="ru-RU" sz="2000" b="1" dirty="0" smtClean="0"/>
              <a:t>Легкие </a:t>
            </a:r>
            <a:r>
              <a:rPr lang="ru-RU" sz="2000" b="1" dirty="0"/>
              <a:t>мячи, которые ребенок может швырять в мишень; </a:t>
            </a:r>
            <a:endParaRPr lang="ru-RU" sz="2000" b="1" dirty="0" smtClean="0"/>
          </a:p>
          <a:p>
            <a:pPr>
              <a:lnSpc>
                <a:spcPct val="150000"/>
              </a:lnSpc>
            </a:pPr>
            <a:r>
              <a:rPr lang="ru-RU" sz="2000" b="1" dirty="0" smtClean="0"/>
              <a:t>мягкие </a:t>
            </a:r>
            <a:r>
              <a:rPr lang="ru-RU" sz="2000" b="1" dirty="0"/>
              <a:t>подушки, </a:t>
            </a:r>
            <a:r>
              <a:rPr lang="ru-RU" sz="2000" b="1" dirty="0" smtClean="0"/>
              <a:t>груши, которые </a:t>
            </a:r>
            <a:r>
              <a:rPr lang="ru-RU" sz="2000" b="1" dirty="0"/>
              <a:t>разгневанный ребенок может пинать, колотить; </a:t>
            </a:r>
            <a:endParaRPr lang="ru-RU" sz="2000" b="1" dirty="0" smtClean="0"/>
          </a:p>
          <a:p>
            <a:pPr>
              <a:lnSpc>
                <a:spcPct val="150000"/>
              </a:lnSpc>
            </a:pPr>
            <a:r>
              <a:rPr lang="ru-RU" sz="2000" b="1" dirty="0" smtClean="0"/>
              <a:t>резиновые </a:t>
            </a:r>
            <a:r>
              <a:rPr lang="ru-RU" sz="2000" b="1" dirty="0"/>
              <a:t>молотки, которыми можно со всей силы бить по стене и по полу; </a:t>
            </a:r>
            <a:endParaRPr lang="ru-RU" sz="2000" b="1" dirty="0" smtClean="0"/>
          </a:p>
          <a:p>
            <a:pPr>
              <a:lnSpc>
                <a:spcPct val="150000"/>
              </a:lnSpc>
            </a:pPr>
            <a:r>
              <a:rPr lang="ru-RU" sz="2000" b="1" dirty="0" smtClean="0"/>
              <a:t>газеты</a:t>
            </a:r>
            <a:r>
              <a:rPr lang="ru-RU" sz="2000" b="1" dirty="0"/>
              <a:t>, которые можно комкать и швырять, не боясь что-либо разбить и разрушить, — все эти предметы могут способствовать снижению эмоционального и мышечного напряжения, если мы научим детей пользоваться ими в экстремальных ситуациях</a:t>
            </a:r>
            <a:r>
              <a:rPr lang="ru-RU" b="1" dirty="0" smtClean="0"/>
              <a:t>.</a:t>
            </a:r>
          </a:p>
          <a:p>
            <a:pPr>
              <a:lnSpc>
                <a:spcPct val="150000"/>
              </a:lnSpc>
            </a:pPr>
            <a:endParaRPr lang="ru-RU" b="1" dirty="0"/>
          </a:p>
        </p:txBody>
      </p:sp>
    </p:spTree>
    <p:extLst>
      <p:ext uri="{BB962C8B-B14F-4D97-AF65-F5344CB8AC3E}">
        <p14:creationId xmlns:p14="http://schemas.microsoft.com/office/powerpoint/2010/main" xmlns="" val="29104364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500042"/>
            <a:ext cx="8250710" cy="5955694"/>
          </a:xfrm>
        </p:spPr>
        <p:txBody>
          <a:bodyPr>
            <a:normAutofit fontScale="92500" lnSpcReduction="20000"/>
          </a:bodyPr>
          <a:lstStyle/>
          <a:p>
            <a:pPr algn="just">
              <a:lnSpc>
                <a:spcPct val="150000"/>
              </a:lnSpc>
            </a:pPr>
            <a:r>
              <a:rPr lang="ru-RU" dirty="0"/>
              <a:t>- </a:t>
            </a:r>
            <a:r>
              <a:rPr lang="ru-RU" sz="2800" b="1" dirty="0"/>
              <a:t>Из </a:t>
            </a:r>
            <a:r>
              <a:rPr lang="ru-RU" sz="2800" b="1" dirty="0" smtClean="0"/>
              <a:t>глины или пластилина  </a:t>
            </a:r>
            <a:r>
              <a:rPr lang="ru-RU" sz="2800" b="1" dirty="0"/>
              <a:t>можно слепить фигурку своего обидчика (а можно даже нацарапать чем-то острым его имя), разбить, смять ее, расплющить между ладошками, а затем при желании восстановить. Причем именно то, что ребенок по собственному желанию может уничтожать и восстанавливать свое произведение, и привлекает детей больше всего.</a:t>
            </a:r>
          </a:p>
        </p:txBody>
      </p:sp>
    </p:spTree>
    <p:extLst>
      <p:ext uri="{BB962C8B-B14F-4D97-AF65-F5344CB8AC3E}">
        <p14:creationId xmlns:p14="http://schemas.microsoft.com/office/powerpoint/2010/main" xmlns="" val="6874766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1020728"/>
          </a:xfrm>
        </p:spPr>
        <p:txBody>
          <a:bodyPr>
            <a:normAutofit/>
          </a:bodyPr>
          <a:lstStyle/>
          <a:p>
            <a:pPr algn="just"/>
            <a:r>
              <a:rPr lang="ru-RU" dirty="0" smtClean="0">
                <a:solidFill>
                  <a:srgbClr val="FFFF00"/>
                </a:solidFill>
              </a:rPr>
              <a:t>Помощь агрессивному ребенку</a:t>
            </a:r>
            <a:endParaRPr lang="ru-RU" dirty="0">
              <a:solidFill>
                <a:srgbClr val="FFFF00"/>
              </a:solidFill>
            </a:endParaRPr>
          </a:p>
        </p:txBody>
      </p:sp>
      <p:sp>
        <p:nvSpPr>
          <p:cNvPr id="3" name="Объект 2"/>
          <p:cNvSpPr>
            <a:spLocks noGrp="1"/>
          </p:cNvSpPr>
          <p:nvPr>
            <p:ph idx="1"/>
          </p:nvPr>
        </p:nvSpPr>
        <p:spPr>
          <a:xfrm>
            <a:off x="0" y="1609416"/>
            <a:ext cx="8820472" cy="4846320"/>
          </a:xfrm>
        </p:spPr>
        <p:txBody>
          <a:bodyPr>
            <a:normAutofit fontScale="92500" lnSpcReduction="20000"/>
          </a:bodyPr>
          <a:lstStyle/>
          <a:p>
            <a:pPr algn="just"/>
            <a:r>
              <a:rPr lang="ru-RU" dirty="0"/>
              <a:t> </a:t>
            </a:r>
            <a:r>
              <a:rPr lang="ru-RU" sz="2400" b="1" dirty="0">
                <a:solidFill>
                  <a:srgbClr val="FFFF00"/>
                </a:solidFill>
              </a:rPr>
              <a:t>- </a:t>
            </a:r>
            <a:r>
              <a:rPr lang="ru-RU" sz="2400" b="1" dirty="0"/>
              <a:t>Игра с песком, как и с глиной, тоже очень нравится ребятам. Рассердившись на кого-либо, ребенок может закопать фигурку, символизирующую врага, глубоко в песок, попрыгать на этом месте, налить туда воды, прикрыть кубиками, палками. С этой целью дети часто используют маленькие игрушки из “Киндер-сюрпризов”. Причем иногда они сначала помещают фигурку в капсулу и только после этого закапывают.</a:t>
            </a:r>
          </a:p>
          <a:p>
            <a:pPr algn="just"/>
            <a:r>
              <a:rPr lang="ru-RU" sz="2400" b="1" dirty="0"/>
              <a:t>      Закапывая-раскапывая игрушки, работая с сыпучим песком, ребенок постепенно успокаивается, возвращается к играм в группе или приглашает сверстников поиграть в песок вместе с ним, но уже в другие, совсем не агрессивные игры. Таким образом, мир восстанавливается.</a:t>
            </a:r>
          </a:p>
        </p:txBody>
      </p:sp>
    </p:spTree>
    <p:extLst>
      <p:ext uri="{BB962C8B-B14F-4D97-AF65-F5344CB8AC3E}">
        <p14:creationId xmlns:p14="http://schemas.microsoft.com/office/powerpoint/2010/main" xmlns="" val="11929202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71400"/>
            <a:ext cx="7239000" cy="876712"/>
          </a:xfrm>
        </p:spPr>
        <p:txBody>
          <a:bodyPr>
            <a:normAutofit/>
          </a:bodyPr>
          <a:lstStyle/>
          <a:p>
            <a:pPr algn="ctr"/>
            <a:r>
              <a:rPr lang="ru-RU" dirty="0" smtClean="0"/>
              <a:t>Помощь агрессивному ребенку</a:t>
            </a:r>
            <a:endParaRPr lang="ru-RU" dirty="0"/>
          </a:p>
        </p:txBody>
      </p:sp>
      <p:sp>
        <p:nvSpPr>
          <p:cNvPr id="3" name="Объект 2"/>
          <p:cNvSpPr>
            <a:spLocks noGrp="1"/>
          </p:cNvSpPr>
          <p:nvPr>
            <p:ph idx="1"/>
          </p:nvPr>
        </p:nvSpPr>
        <p:spPr>
          <a:xfrm>
            <a:off x="0" y="1124744"/>
            <a:ext cx="9144000" cy="5330992"/>
          </a:xfrm>
        </p:spPr>
        <p:txBody>
          <a:bodyPr>
            <a:noAutofit/>
          </a:bodyPr>
          <a:lstStyle/>
          <a:p>
            <a:r>
              <a:rPr lang="ru-RU" sz="2000" b="1" dirty="0">
                <a:solidFill>
                  <a:srgbClr val="FFFF00"/>
                </a:solidFill>
              </a:rPr>
              <a:t>- </a:t>
            </a:r>
            <a:r>
              <a:rPr lang="ru-RU" sz="2000" b="1" dirty="0"/>
              <a:t>Небольшие бассейны с водой, размещенные в группе детского сада, — настоящая находка для воспитателя при работе со всеми категориями детей, особенно с агрессивными.</a:t>
            </a:r>
          </a:p>
          <a:p>
            <a:r>
              <a:rPr lang="ru-RU" sz="2000" b="1" dirty="0"/>
              <a:t>     О психотерапевтических свойствах воды написано много хороших книг, и каждый взрослый, вероятно, умеет использовать воду в целях снятия агрессии и излишнего напряжения детей. Вот несколько примеров игр с водой, которые придумали сами дети.</a:t>
            </a:r>
          </a:p>
          <a:p>
            <a:r>
              <a:rPr lang="ru-RU" sz="2000" b="1" dirty="0"/>
              <a:t>1. Одним каучуковым шариком сбивать другие шарики, плавающие на воде.</a:t>
            </a:r>
          </a:p>
          <a:p>
            <a:r>
              <a:rPr lang="ru-RU" sz="2000" b="1" dirty="0"/>
              <a:t>2. Сдувать из дудочки кораблик.</a:t>
            </a:r>
          </a:p>
          <a:p>
            <a:r>
              <a:rPr lang="ru-RU" sz="2000" b="1" dirty="0"/>
              <a:t>3.Сначала топить, а затем наблюдать, как “выпрыгивает” из воды легкая пластмассовая фигурка.</a:t>
            </a:r>
          </a:p>
          <a:p>
            <a:r>
              <a:rPr lang="ru-RU" sz="2000" b="1" dirty="0"/>
              <a:t>4. Струёй воды сбивать легкие игрушки, находящиеся в воде (для этого можно использовать бутылочки из-под шампуня, наполненные водой).</a:t>
            </a:r>
          </a:p>
          <a:p>
            <a:endParaRPr lang="ru-RU" sz="2000" b="1" dirty="0">
              <a:solidFill>
                <a:srgbClr val="7030A0"/>
              </a:solidFill>
            </a:endParaRPr>
          </a:p>
        </p:txBody>
      </p:sp>
    </p:spTree>
    <p:extLst>
      <p:ext uri="{BB962C8B-B14F-4D97-AF65-F5344CB8AC3E}">
        <p14:creationId xmlns:p14="http://schemas.microsoft.com/office/powerpoint/2010/main" xmlns="" val="32729035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solidFill>
                  <a:srgbClr val="FFFF00"/>
                </a:solidFill>
              </a:rPr>
              <a:t>Обучение навыкам распознавания и контроля негативных эмоций</a:t>
            </a:r>
          </a:p>
        </p:txBody>
      </p:sp>
      <p:sp>
        <p:nvSpPr>
          <p:cNvPr id="3" name="Объект 2"/>
          <p:cNvSpPr>
            <a:spLocks noGrp="1"/>
          </p:cNvSpPr>
          <p:nvPr>
            <p:ph idx="1"/>
          </p:nvPr>
        </p:nvSpPr>
        <p:spPr>
          <a:xfrm>
            <a:off x="323528" y="1772816"/>
            <a:ext cx="8084684" cy="4846320"/>
          </a:xfrm>
        </p:spPr>
        <p:txBody>
          <a:bodyPr/>
          <a:lstStyle/>
          <a:p>
            <a:pPr algn="just"/>
            <a:r>
              <a:rPr lang="ru-RU" sz="2400" b="1" dirty="0"/>
              <a:t>Следующим очень ответственным и не менее важным направлением является обучение навыкам распознавания и контроля негативных эмоций. Далеко не всегда агрессивный ребенок признается, что он агрессивен. Более того, в глубине души он уверен в обратном: это все вокруг агрессивны. К сожалению, такие дети не всегда могут адекватно оценить свое состояние, а тем более состояние окружающих</a:t>
            </a:r>
            <a:r>
              <a:rPr lang="ru-RU" b="1" dirty="0"/>
              <a:t>.</a:t>
            </a:r>
          </a:p>
        </p:txBody>
      </p:sp>
    </p:spTree>
    <p:extLst>
      <p:ext uri="{BB962C8B-B14F-4D97-AF65-F5344CB8AC3E}">
        <p14:creationId xmlns:p14="http://schemas.microsoft.com/office/powerpoint/2010/main" xmlns="" val="36773624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389424" y="188640"/>
            <a:ext cx="7239000" cy="1143000"/>
          </a:xfrm>
        </p:spPr>
        <p:txBody>
          <a:bodyPr/>
          <a:lstStyle/>
          <a:p>
            <a:endParaRPr lang="ru-RU" dirty="0"/>
          </a:p>
        </p:txBody>
      </p:sp>
      <p:sp>
        <p:nvSpPr>
          <p:cNvPr id="3" name="Объект 2"/>
          <p:cNvSpPr>
            <a:spLocks noGrp="1"/>
          </p:cNvSpPr>
          <p:nvPr>
            <p:ph idx="1"/>
          </p:nvPr>
        </p:nvSpPr>
        <p:spPr>
          <a:xfrm>
            <a:off x="107504" y="404664"/>
            <a:ext cx="9036496" cy="6142464"/>
          </a:xfrm>
        </p:spPr>
        <p:txBody>
          <a:bodyPr>
            <a:normAutofit/>
          </a:bodyPr>
          <a:lstStyle/>
          <a:p>
            <a:r>
              <a:rPr lang="ru-RU" sz="2800" b="1" dirty="0"/>
              <a:t>Еще один способ научить ребенка распознавать свое эмоциональное состояние и развить потребность говорить о нем — рисование. Детей можно попросить сделать рисунки на темы: “Когда я сержусь”, “Когда я радуюсь”, “Когда я счастлив” и т.д. С этой целью разместите на мольберте (или просто на большом листе на стене) заранее нарисованные фигурки людей, изображенных в различных ситуациях, но без прорисованных лиц. Тогда ребенок сможет при желании подойти и завершить рисунок.</a:t>
            </a:r>
          </a:p>
        </p:txBody>
      </p:sp>
    </p:spTree>
    <p:extLst>
      <p:ext uri="{BB962C8B-B14F-4D97-AF65-F5344CB8AC3E}">
        <p14:creationId xmlns:p14="http://schemas.microsoft.com/office/powerpoint/2010/main" xmlns="" val="18862472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29384" y="548680"/>
            <a:ext cx="7239000" cy="1143000"/>
          </a:xfrm>
        </p:spPr>
        <p:txBody>
          <a:bodyPr/>
          <a:lstStyle/>
          <a:p>
            <a:endParaRPr lang="ru-RU" dirty="0"/>
          </a:p>
        </p:txBody>
      </p:sp>
      <p:sp>
        <p:nvSpPr>
          <p:cNvPr id="3" name="Объект 2"/>
          <p:cNvSpPr>
            <a:spLocks noGrp="1"/>
          </p:cNvSpPr>
          <p:nvPr>
            <p:ph idx="1"/>
          </p:nvPr>
        </p:nvSpPr>
        <p:spPr>
          <a:xfrm>
            <a:off x="214282" y="620688"/>
            <a:ext cx="8501122" cy="5951584"/>
          </a:xfrm>
        </p:spPr>
        <p:txBody>
          <a:bodyPr>
            <a:normAutofit lnSpcReduction="10000"/>
          </a:bodyPr>
          <a:lstStyle/>
          <a:p>
            <a:pPr algn="just">
              <a:lnSpc>
                <a:spcPct val="150000"/>
              </a:lnSpc>
            </a:pPr>
            <a:r>
              <a:rPr lang="ru-RU" sz="2000" b="1" dirty="0"/>
              <a:t>Для того чтобы дети могли верно оценивать свое состояние, а в нужный момент и управлять им, необходимо научить каждого ребенка понимать себя, и прежде всего — ощущения своего тела. Сначала можно потренироваться перед зеркалом: пусть ребенок скажет, какое настроение у него в данный момент и что он чувствует. Дети очень чутко воспринимают сигналы своего тела и с легкостью описывают их. Например, если ребенок злится, он чаще всего определяет свое состояние так: “Сердце колотится, в животе щекотно, в горле кричать хочется, в пальцах на руках как будто иголки колют, щекам горячо, ладошки чешутся и т.д.”.</a:t>
            </a:r>
          </a:p>
        </p:txBody>
      </p:sp>
    </p:spTree>
    <p:extLst>
      <p:ext uri="{BB962C8B-B14F-4D97-AF65-F5344CB8AC3E}">
        <p14:creationId xmlns:p14="http://schemas.microsoft.com/office/powerpoint/2010/main" xmlns="" val="36793331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FFFF00"/>
                </a:solidFill>
              </a:rPr>
              <a:t>Приемы и упражнения для снятия агрессивности</a:t>
            </a:r>
            <a:endParaRPr lang="ru-RU" b="1" dirty="0">
              <a:solidFill>
                <a:srgbClr val="FFFF00"/>
              </a:solidFill>
            </a:endParaRPr>
          </a:p>
        </p:txBody>
      </p:sp>
      <p:sp>
        <p:nvSpPr>
          <p:cNvPr id="3" name="Объект 2"/>
          <p:cNvSpPr>
            <a:spLocks noGrp="1"/>
          </p:cNvSpPr>
          <p:nvPr>
            <p:ph idx="1"/>
          </p:nvPr>
        </p:nvSpPr>
        <p:spPr>
          <a:xfrm>
            <a:off x="107505" y="1772816"/>
            <a:ext cx="9036496" cy="5085184"/>
          </a:xfrm>
        </p:spPr>
        <p:txBody>
          <a:bodyPr>
            <a:normAutofit/>
          </a:bodyPr>
          <a:lstStyle/>
          <a:p>
            <a:r>
              <a:rPr lang="ru-RU" sz="2400" b="1" dirty="0" smtClean="0"/>
              <a:t>1. «Возьми себя в руки»</a:t>
            </a:r>
          </a:p>
          <a:p>
            <a:r>
              <a:rPr lang="ru-RU" sz="2400" b="1" dirty="0" smtClean="0"/>
              <a:t>Ребенку говорим: «Как только ты почувствуешь , что забеспокоился, хочется кого-то стукнуть, есть очень простой способ доказать себе свою силу: обхвати ладонями локти и сильно прижми руки к груди – это поза выдержанного человека»</a:t>
            </a:r>
          </a:p>
          <a:p>
            <a:endParaRPr lang="ru-RU" b="1" dirty="0" smtClean="0"/>
          </a:p>
        </p:txBody>
      </p:sp>
    </p:spTree>
    <p:extLst>
      <p:ext uri="{BB962C8B-B14F-4D97-AF65-F5344CB8AC3E}">
        <p14:creationId xmlns:p14="http://schemas.microsoft.com/office/powerpoint/2010/main" xmlns="" val="21202342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42853"/>
            <a:ext cx="9036496" cy="6454500"/>
          </a:xfrm>
        </p:spPr>
        <p:txBody>
          <a:bodyPr>
            <a:noAutofit/>
          </a:bodyPr>
          <a:lstStyle/>
          <a:p>
            <a:pPr algn="just"/>
            <a:r>
              <a:rPr lang="ru-RU" b="1" dirty="0"/>
              <a:t>2. «Заряд бодрости»</a:t>
            </a:r>
          </a:p>
          <a:p>
            <a:pPr algn="just"/>
            <a:r>
              <a:rPr lang="ru-RU" b="1" dirty="0" smtClean="0"/>
              <a:t>   Это </a:t>
            </a:r>
            <a:r>
              <a:rPr lang="ru-RU" b="1" dirty="0"/>
              <a:t>упражнение лучше выполнять, сидя на полу. Детям дается инструкция: «Сядьте свободно. Вытяните руки вперед и приготовьте два пальчика: большой и указательный. Возьмитесь пальчиками за самые кончики ушей– один сверху, другой – снизу уха. Помассируйте ушки, приговаривая: «Ушки, ушки слышат все!» 5 раз в одну сторону и 5 раз – в другую. А теперь опустите руки. Встряхните ладошки.</a:t>
            </a:r>
          </a:p>
          <a:p>
            <a:pPr algn="just"/>
            <a:r>
              <a:rPr lang="ru-RU" b="1" dirty="0" smtClean="0"/>
              <a:t>   Приготовьте </a:t>
            </a:r>
            <a:r>
              <a:rPr lang="ru-RU" b="1" dirty="0"/>
              <a:t>указательный палец, вытяните руку и прислоните пальчик ко лбу между бровей над носом. Помассируйте эту точку 10 раз круговыми движениями со словами: «Просыпайся, третий глаз!». Встряхните ладошки</a:t>
            </a:r>
            <a:r>
              <a:rPr lang="ru-RU" b="1" dirty="0" smtClean="0"/>
              <a:t>.</a:t>
            </a:r>
          </a:p>
          <a:p>
            <a:pPr algn="just"/>
            <a:r>
              <a:rPr lang="ru-RU" b="1" dirty="0" smtClean="0"/>
              <a:t>   Соберите пальцы руки  в горсточку, найдите внизу шеи ямку, прикоснитесь к ней  рукой со словами: «Я дышу, дышу, дышу!», помассируйте ямку 5 раз в одну сторону и 5 раз – в другую.</a:t>
            </a:r>
          </a:p>
          <a:p>
            <a:pPr algn="just"/>
            <a:r>
              <a:rPr lang="ru-RU" b="1" i="1" dirty="0" smtClean="0"/>
              <a:t>Предостережение: взрослый следит за силой нажима на важные точки жизнедеятельности и правильностью нахождения детьми точек</a:t>
            </a:r>
            <a:r>
              <a:rPr lang="ru-RU" sz="1600" b="1" i="1" dirty="0" smtClean="0"/>
              <a:t>.</a:t>
            </a:r>
            <a:endParaRPr lang="ru-RU" sz="1600" b="1" i="1" dirty="0"/>
          </a:p>
        </p:txBody>
      </p:sp>
    </p:spTree>
    <p:extLst>
      <p:ext uri="{BB962C8B-B14F-4D97-AF65-F5344CB8AC3E}">
        <p14:creationId xmlns:p14="http://schemas.microsoft.com/office/powerpoint/2010/main" xmlns="" val="33756581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285728"/>
            <a:ext cx="7982368" cy="5694511"/>
          </a:xfrm>
        </p:spPr>
        <p:txBody>
          <a:bodyPr/>
          <a:lstStyle/>
          <a:p>
            <a:pPr algn="ctr"/>
            <a:r>
              <a:rPr lang="ru-RU" sz="2400" b="1" dirty="0" smtClean="0">
                <a:solidFill>
                  <a:srgbClr val="FFFF00"/>
                </a:solidFill>
              </a:rPr>
              <a:t>Упражнение «Дыши и думай красиво»</a:t>
            </a:r>
          </a:p>
          <a:p>
            <a:r>
              <a:rPr lang="ru-RU" sz="2400" b="1" dirty="0" smtClean="0"/>
              <a:t>«Когда ты волнуешься, попробуй красиво и спокойно дышать. Закрой глаза, глубоко вздохни и скажи:</a:t>
            </a:r>
          </a:p>
          <a:p>
            <a:r>
              <a:rPr lang="ru-RU" sz="2400" b="1" dirty="0" smtClean="0"/>
              <a:t>- «Я – лев», произнося «Я», делай вдох, «лев» –выдох;</a:t>
            </a:r>
          </a:p>
          <a:p>
            <a:r>
              <a:rPr lang="ru-RU" sz="2400" b="1" dirty="0" smtClean="0"/>
              <a:t>- «Я – птица» Вдох – выдох.</a:t>
            </a:r>
          </a:p>
          <a:p>
            <a:r>
              <a:rPr lang="ru-RU" sz="2400" b="1" dirty="0" smtClean="0"/>
              <a:t>- «Я – спокоен». Вдох – выдох.</a:t>
            </a:r>
            <a:endParaRPr lang="ru-RU" sz="2400" b="1" dirty="0"/>
          </a:p>
        </p:txBody>
      </p:sp>
    </p:spTree>
    <p:extLst>
      <p:ext uri="{BB962C8B-B14F-4D97-AF65-F5344CB8AC3E}">
        <p14:creationId xmlns:p14="http://schemas.microsoft.com/office/powerpoint/2010/main" xmlns="" val="39614130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908703" y="320040"/>
            <a:ext cx="45719" cy="1143000"/>
          </a:xfrm>
        </p:spPr>
        <p:txBody>
          <a:bodyPr/>
          <a:lstStyle/>
          <a:p>
            <a:endParaRPr lang="ru-RU" dirty="0"/>
          </a:p>
        </p:txBody>
      </p:sp>
      <p:sp>
        <p:nvSpPr>
          <p:cNvPr id="3" name="Объект 2"/>
          <p:cNvSpPr>
            <a:spLocks noGrp="1"/>
          </p:cNvSpPr>
          <p:nvPr>
            <p:ph idx="1"/>
          </p:nvPr>
        </p:nvSpPr>
        <p:spPr>
          <a:xfrm>
            <a:off x="285720" y="332656"/>
            <a:ext cx="8715436" cy="1453270"/>
          </a:xfrm>
        </p:spPr>
        <p:txBody>
          <a:bodyPr>
            <a:normAutofit/>
          </a:bodyPr>
          <a:lstStyle/>
          <a:p>
            <a:pPr algn="just">
              <a:buNone/>
            </a:pPr>
            <a:r>
              <a:rPr lang="ru-RU" b="1" dirty="0" smtClean="0"/>
              <a:t> </a:t>
            </a:r>
            <a:endParaRPr lang="ru-RU" b="1" dirty="0"/>
          </a:p>
        </p:txBody>
      </p:sp>
      <p:sp>
        <p:nvSpPr>
          <p:cNvPr id="4" name="Прямоугольник 3"/>
          <p:cNvSpPr/>
          <p:nvPr/>
        </p:nvSpPr>
        <p:spPr>
          <a:xfrm>
            <a:off x="357158" y="285728"/>
            <a:ext cx="8572560" cy="4524315"/>
          </a:xfrm>
          <a:prstGeom prst="rect">
            <a:avLst/>
          </a:prstGeom>
        </p:spPr>
        <p:txBody>
          <a:bodyPr wrap="square">
            <a:spAutoFit/>
          </a:bodyPr>
          <a:lstStyle/>
          <a:p>
            <a:pPr algn="ctr"/>
            <a:r>
              <a:rPr lang="ru-RU" b="1" dirty="0" smtClean="0">
                <a:solidFill>
                  <a:srgbClr val="FFFF00"/>
                </a:solidFill>
              </a:rPr>
              <a:t>Виды агрессии</a:t>
            </a:r>
          </a:p>
          <a:p>
            <a:pPr algn="ctr"/>
            <a:r>
              <a:rPr lang="ru-RU" b="1" i="1" dirty="0" smtClean="0">
                <a:solidFill>
                  <a:srgbClr val="FFFF00"/>
                </a:solidFill>
              </a:rPr>
              <a:t>По причине:</a:t>
            </a:r>
          </a:p>
          <a:p>
            <a:r>
              <a:rPr lang="ru-RU" b="1" dirty="0" smtClean="0"/>
              <a:t>Реактивная </a:t>
            </a:r>
            <a:r>
              <a:rPr lang="ru-RU" dirty="0" smtClean="0"/>
              <a:t>– ответная реакция на внешний раздражитель.</a:t>
            </a:r>
          </a:p>
          <a:p>
            <a:r>
              <a:rPr lang="ru-RU" b="1" dirty="0" smtClean="0"/>
              <a:t>Спонтанная</a:t>
            </a:r>
            <a:r>
              <a:rPr lang="ru-RU" dirty="0" smtClean="0"/>
              <a:t> – без видимой причины, под влиянием каких-то импульсов, накопленных отрицательных эмоций.</a:t>
            </a:r>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a:p>
        </p:txBody>
      </p:sp>
      <p:sp>
        <p:nvSpPr>
          <p:cNvPr id="62466" name="Rectangle 2"/>
          <p:cNvSpPr>
            <a:spLocks noChangeArrowheads="1"/>
          </p:cNvSpPr>
          <p:nvPr/>
        </p:nvSpPr>
        <p:spPr bwMode="auto">
          <a:xfrm>
            <a:off x="785786" y="2214554"/>
            <a:ext cx="458780"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rPr>
              <a:t>.</a:t>
            </a:r>
            <a:endParaRPr kumimoji="0" lang="ru-RU" sz="1800" b="0" i="0" u="none" strike="noStrike" cap="none" normalizeH="0" baseline="0" dirty="0" smtClean="0">
              <a:ln>
                <a:noFill/>
              </a:ln>
              <a:solidFill>
                <a:schemeClr val="tx1"/>
              </a:solidFill>
              <a:effectLst/>
              <a:latin typeface="Arial" pitchFamily="34" charset="0"/>
            </a:endParaRPr>
          </a:p>
        </p:txBody>
      </p:sp>
      <p:sp>
        <p:nvSpPr>
          <p:cNvPr id="7" name="Прямоугольник 6"/>
          <p:cNvSpPr/>
          <p:nvPr/>
        </p:nvSpPr>
        <p:spPr>
          <a:xfrm>
            <a:off x="285720" y="1857364"/>
            <a:ext cx="8501122" cy="1477328"/>
          </a:xfrm>
          <a:prstGeom prst="rect">
            <a:avLst/>
          </a:prstGeom>
        </p:spPr>
        <p:txBody>
          <a:bodyPr wrap="square">
            <a:spAutoFit/>
          </a:bodyPr>
          <a:lstStyle/>
          <a:p>
            <a:pPr lvl="0" indent="228600" algn="ctr" fontAlgn="base">
              <a:spcBef>
                <a:spcPct val="0"/>
              </a:spcBef>
              <a:spcAft>
                <a:spcPct val="0"/>
              </a:spcAft>
            </a:pPr>
            <a:r>
              <a:rPr lang="ru-RU" b="1" i="1" dirty="0" smtClean="0">
                <a:solidFill>
                  <a:srgbClr val="FFFF00"/>
                </a:solidFill>
                <a:latin typeface="Arial" pitchFamily="34" charset="0"/>
                <a:ea typeface="Times New Roman" pitchFamily="18" charset="0"/>
              </a:rPr>
              <a:t>По направленности на объект:</a:t>
            </a:r>
            <a:endParaRPr lang="ru-RU" sz="1100" dirty="0" smtClean="0">
              <a:solidFill>
                <a:srgbClr val="FFFF00"/>
              </a:solidFill>
              <a:latin typeface="Arial" pitchFamily="34" charset="0"/>
            </a:endParaRPr>
          </a:p>
          <a:p>
            <a:pPr lvl="0" indent="228600" algn="just" eaLnBrk="0" fontAlgn="base" hangingPunct="0">
              <a:spcBef>
                <a:spcPct val="0"/>
              </a:spcBef>
              <a:spcAft>
                <a:spcPct val="0"/>
              </a:spcAft>
            </a:pPr>
            <a:r>
              <a:rPr lang="ru-RU" b="1" dirty="0" err="1" smtClean="0">
                <a:latin typeface="Arial" pitchFamily="34" charset="0"/>
                <a:ea typeface="Times New Roman" pitchFamily="18" charset="0"/>
              </a:rPr>
              <a:t>Аутоагрессия</a:t>
            </a:r>
            <a:r>
              <a:rPr lang="ru-RU" dirty="0" smtClean="0">
                <a:latin typeface="Arial" pitchFamily="34" charset="0"/>
                <a:ea typeface="Times New Roman" pitchFamily="18" charset="0"/>
              </a:rPr>
              <a:t>- направленность на себя, самоуничтожение вплоть до убийства.</a:t>
            </a:r>
            <a:endParaRPr lang="ru-RU" sz="1100" dirty="0" smtClean="0">
              <a:latin typeface="Arial" pitchFamily="34" charset="0"/>
            </a:endParaRPr>
          </a:p>
          <a:p>
            <a:pPr lvl="0" indent="228600" algn="just" eaLnBrk="0" fontAlgn="base" hangingPunct="0">
              <a:spcBef>
                <a:spcPct val="0"/>
              </a:spcBef>
              <a:spcAft>
                <a:spcPct val="0"/>
              </a:spcAft>
            </a:pPr>
            <a:r>
              <a:rPr lang="ru-RU" b="1" dirty="0" err="1" smtClean="0">
                <a:latin typeface="Arial" pitchFamily="34" charset="0"/>
                <a:ea typeface="Times New Roman" pitchFamily="18" charset="0"/>
              </a:rPr>
              <a:t>Гетероагрессия</a:t>
            </a:r>
            <a:r>
              <a:rPr lang="ru-RU" dirty="0" smtClean="0">
                <a:latin typeface="Arial" pitchFamily="34" charset="0"/>
                <a:ea typeface="Times New Roman" pitchFamily="18" charset="0"/>
              </a:rPr>
              <a:t> – направлена на окружающих: убийства, побои, угрозы, оскорбления, ненормативная лексика</a:t>
            </a:r>
            <a:endParaRPr lang="ru-RU" dirty="0"/>
          </a:p>
        </p:txBody>
      </p:sp>
      <p:sp>
        <p:nvSpPr>
          <p:cNvPr id="62467" name="Rectangle 3"/>
          <p:cNvSpPr>
            <a:spLocks noChangeArrowheads="1"/>
          </p:cNvSpPr>
          <p:nvPr/>
        </p:nvSpPr>
        <p:spPr bwMode="auto">
          <a:xfrm>
            <a:off x="142844" y="3357562"/>
            <a:ext cx="9144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FF00"/>
                </a:solidFill>
                <a:effectLst/>
                <a:latin typeface="Arial" pitchFamily="34" charset="0"/>
                <a:ea typeface="Times New Roman" pitchFamily="18" charset="0"/>
              </a:rPr>
              <a:t>По форме направленности:</a:t>
            </a:r>
            <a:endParaRPr kumimoji="0" lang="ru-RU" b="0" i="0" u="none" strike="noStrike" cap="none" normalizeH="0" baseline="0" dirty="0" smtClean="0">
              <a:ln>
                <a:noFill/>
              </a:ln>
              <a:solidFill>
                <a:srgbClr val="FFFF00"/>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rPr>
              <a:t>Физическая-</a:t>
            </a:r>
            <a:r>
              <a:rPr kumimoji="0" lang="ru-RU" b="0" i="0" u="none" strike="noStrike" cap="none" normalizeH="0" baseline="0" dirty="0" smtClean="0">
                <a:ln>
                  <a:noFill/>
                </a:ln>
                <a:solidFill>
                  <a:schemeClr val="tx1"/>
                </a:solidFill>
                <a:effectLst/>
                <a:latin typeface="Arial" pitchFamily="34" charset="0"/>
                <a:ea typeface="Times New Roman" pitchFamily="18" charset="0"/>
              </a:rPr>
              <a:t>  прямое применение  силы для нанесения морального и физического ущерба противнику.</a:t>
            </a:r>
            <a:endParaRPr kumimoji="0" lang="ru-RU"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rPr>
              <a:t>Вербальная</a:t>
            </a:r>
            <a:r>
              <a:rPr kumimoji="0" lang="ru-RU" b="0" i="0" u="none" strike="noStrike" cap="none" normalizeH="0" baseline="0" dirty="0" smtClean="0">
                <a:ln>
                  <a:noFill/>
                </a:ln>
                <a:solidFill>
                  <a:schemeClr val="tx1"/>
                </a:solidFill>
                <a:effectLst/>
                <a:latin typeface="Arial" pitchFamily="34" charset="0"/>
                <a:ea typeface="Times New Roman" pitchFamily="18" charset="0"/>
              </a:rPr>
              <a:t>- выражена в словесной форме; угрозы, оскорбления. </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rPr>
              <a:t>Невербальная</a:t>
            </a:r>
            <a:r>
              <a:rPr kumimoji="0" lang="ru-RU" b="0" i="0" u="none" strike="noStrike" cap="none" normalizeH="0" baseline="0" dirty="0" smtClean="0">
                <a:ln>
                  <a:noFill/>
                </a:ln>
                <a:solidFill>
                  <a:schemeClr val="tx1"/>
                </a:solidFill>
                <a:effectLst/>
                <a:latin typeface="Arial" pitchFamily="34" charset="0"/>
                <a:ea typeface="Times New Roman" pitchFamily="18" charset="0"/>
              </a:rPr>
              <a:t>- жесты, мимика, интонация голоса, угрожающая гримаса, сжатый кулак</a:t>
            </a:r>
            <a:r>
              <a:rPr kumimoji="0" lang="ru-RU" b="0" i="0" u="none" strike="noStrike" cap="none" normalizeH="0" baseline="0" dirty="0" smtClean="0">
                <a:ln>
                  <a:noFill/>
                </a:ln>
                <a:solidFill>
                  <a:schemeClr val="tx1"/>
                </a:solidFill>
                <a:effectLst/>
                <a:latin typeface="Arial" pitchFamily="34" charset="0"/>
              </a:rPr>
              <a:t> </a:t>
            </a:r>
          </a:p>
        </p:txBody>
      </p:sp>
    </p:spTree>
    <p:extLst>
      <p:ext uri="{BB962C8B-B14F-4D97-AF65-F5344CB8AC3E}">
        <p14:creationId xmlns:p14="http://schemas.microsoft.com/office/powerpoint/2010/main" xmlns="" val="18215604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err="1" smtClean="0"/>
              <a:t>Психогимнастика</a:t>
            </a:r>
            <a:r>
              <a:rPr lang="ru-RU" b="1" dirty="0" smtClean="0"/>
              <a:t> для воспитателей</a:t>
            </a:r>
            <a:endParaRPr lang="ru-RU" b="1" dirty="0"/>
          </a:p>
        </p:txBody>
      </p:sp>
      <p:sp>
        <p:nvSpPr>
          <p:cNvPr id="3" name="Объект 2"/>
          <p:cNvSpPr>
            <a:spLocks noGrp="1"/>
          </p:cNvSpPr>
          <p:nvPr>
            <p:ph idx="1"/>
          </p:nvPr>
        </p:nvSpPr>
        <p:spPr>
          <a:xfrm>
            <a:off x="107504" y="1807361"/>
            <a:ext cx="8928992" cy="4789991"/>
          </a:xfrm>
        </p:spPr>
        <p:txBody>
          <a:bodyPr>
            <a:noAutofit/>
          </a:bodyPr>
          <a:lstStyle/>
          <a:p>
            <a:r>
              <a:rPr lang="ru-RU" sz="2000" b="1" dirty="0" smtClean="0"/>
              <a:t>Мы с вами очень обеспеченные люди, у нас при себе всегда имеется дорогостоящий тренажер воспитания детей – наше собственное детство.</a:t>
            </a:r>
          </a:p>
          <a:p>
            <a:endParaRPr lang="ru-RU" sz="2000" b="1" dirty="0"/>
          </a:p>
          <a:p>
            <a:r>
              <a:rPr lang="ru-RU" sz="2000" b="1" dirty="0" smtClean="0"/>
              <a:t>Я передаю по кругу маленькую куклу. Этот </a:t>
            </a:r>
            <a:r>
              <a:rPr lang="ru-RU" sz="2000" b="1" dirty="0" err="1" smtClean="0"/>
              <a:t>малыщ</a:t>
            </a:r>
            <a:r>
              <a:rPr lang="ru-RU" sz="2000" b="1" dirty="0" smtClean="0"/>
              <a:t> – мы сами в детстве. Скажите ему сейчас (или покажите) то, что говорили вам ваши родители, когда вы почувствовали, что они вас любят, или то, что вы хотели от них услышать.</a:t>
            </a:r>
          </a:p>
          <a:p>
            <a:r>
              <a:rPr lang="ru-RU" sz="2000" b="1" dirty="0" smtClean="0"/>
              <a:t>Выполняем по кругу.</a:t>
            </a:r>
          </a:p>
          <a:p>
            <a:r>
              <a:rPr lang="ru-RU" sz="2000" b="1" dirty="0" smtClean="0"/>
              <a:t>Не забывайте сказать эти слова любви вашим детям.</a:t>
            </a:r>
            <a:endParaRPr lang="ru-RU" sz="2000" b="1" dirty="0"/>
          </a:p>
        </p:txBody>
      </p:sp>
    </p:spTree>
    <p:extLst>
      <p:ext uri="{BB962C8B-B14F-4D97-AF65-F5344CB8AC3E}">
        <p14:creationId xmlns:p14="http://schemas.microsoft.com/office/powerpoint/2010/main" xmlns="" val="25289401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solidFill>
                  <a:srgbClr val="FFFF00"/>
                </a:solidFill>
              </a:rPr>
              <a:t>Формирование способности к </a:t>
            </a:r>
            <a:r>
              <a:rPr lang="ru-RU" dirty="0" err="1">
                <a:solidFill>
                  <a:srgbClr val="FFFF00"/>
                </a:solidFill>
              </a:rPr>
              <a:t>эмпатии</a:t>
            </a:r>
            <a:r>
              <a:rPr lang="ru-RU" dirty="0">
                <a:solidFill>
                  <a:srgbClr val="FFFF00"/>
                </a:solidFill>
              </a:rPr>
              <a:t>, доверию, сочувствию, сопереживанию</a:t>
            </a:r>
          </a:p>
        </p:txBody>
      </p:sp>
      <p:sp>
        <p:nvSpPr>
          <p:cNvPr id="3" name="Объект 2"/>
          <p:cNvSpPr>
            <a:spLocks noGrp="1"/>
          </p:cNvSpPr>
          <p:nvPr>
            <p:ph idx="1"/>
          </p:nvPr>
        </p:nvSpPr>
        <p:spPr>
          <a:xfrm>
            <a:off x="0" y="1609416"/>
            <a:ext cx="8964488" cy="4846320"/>
          </a:xfrm>
        </p:spPr>
        <p:txBody>
          <a:bodyPr>
            <a:normAutofit/>
          </a:bodyPr>
          <a:lstStyle/>
          <a:p>
            <a:pPr algn="just"/>
            <a:r>
              <a:rPr lang="ru-RU" sz="2000" b="1" dirty="0"/>
              <a:t>Агрессивные дети, как правило, имеют низкий уровень </a:t>
            </a:r>
            <a:r>
              <a:rPr lang="ru-RU" sz="2000" b="1" dirty="0" err="1"/>
              <a:t>эмпатии</a:t>
            </a:r>
            <a:r>
              <a:rPr lang="ru-RU" sz="2000" b="1" dirty="0"/>
              <a:t>. </a:t>
            </a:r>
            <a:r>
              <a:rPr lang="ru-RU" sz="2000" b="1" dirty="0" err="1"/>
              <a:t>Эмпатия</a:t>
            </a:r>
            <a:r>
              <a:rPr lang="ru-RU" sz="2000" b="1" dirty="0"/>
              <a:t> — это способность чувствовать состояние другого человека, умение вставать на его позицию</a:t>
            </a:r>
            <a:r>
              <a:rPr lang="ru-RU" sz="2000" b="1" dirty="0" smtClean="0"/>
              <a:t>.</a:t>
            </a:r>
          </a:p>
          <a:p>
            <a:pPr algn="just">
              <a:buNone/>
            </a:pPr>
            <a:r>
              <a:rPr lang="ru-RU" sz="2000" b="1" dirty="0" smtClean="0"/>
              <a:t> </a:t>
            </a:r>
            <a:r>
              <a:rPr lang="ru-RU" sz="2000" b="1" dirty="0"/>
              <a:t>Агрессивных же детей чаще всего не волнуют страдания окружающих, они даже представить себе не могут, что другим людям может быть неприятно и плохо. Считается, что если агрессор сможет посочувствовать “жертве”, его агрессия в следующий раз будет слабее. Поэтому так важна работа педагога по развитию у ребенка чувства </a:t>
            </a:r>
            <a:r>
              <a:rPr lang="ru-RU" sz="2000" b="1" dirty="0" err="1"/>
              <a:t>эмпатии</a:t>
            </a:r>
            <a:r>
              <a:rPr lang="ru-RU" sz="2000" b="1" dirty="0"/>
              <a:t>.</a:t>
            </a:r>
          </a:p>
        </p:txBody>
      </p:sp>
    </p:spTree>
    <p:extLst>
      <p:ext uri="{BB962C8B-B14F-4D97-AF65-F5344CB8AC3E}">
        <p14:creationId xmlns:p14="http://schemas.microsoft.com/office/powerpoint/2010/main" xmlns="" val="19756336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flipV="1">
            <a:off x="15085168" y="548680"/>
            <a:ext cx="260176" cy="216024"/>
          </a:xfrm>
        </p:spPr>
        <p:txBody>
          <a:bodyPr>
            <a:normAutofit fontScale="90000"/>
          </a:bodyPr>
          <a:lstStyle/>
          <a:p>
            <a:endParaRPr lang="ru-RU" dirty="0"/>
          </a:p>
        </p:txBody>
      </p:sp>
      <p:sp>
        <p:nvSpPr>
          <p:cNvPr id="3" name="Объект 2"/>
          <p:cNvSpPr>
            <a:spLocks noGrp="1"/>
          </p:cNvSpPr>
          <p:nvPr>
            <p:ph idx="1"/>
          </p:nvPr>
        </p:nvSpPr>
        <p:spPr>
          <a:xfrm>
            <a:off x="0" y="404664"/>
            <a:ext cx="8100392" cy="6453336"/>
          </a:xfrm>
        </p:spPr>
        <p:txBody>
          <a:bodyPr>
            <a:normAutofit/>
          </a:bodyPr>
          <a:lstStyle/>
          <a:p>
            <a:pPr algn="just"/>
            <a:r>
              <a:rPr lang="ru-RU" sz="2400" b="1" dirty="0"/>
              <a:t>Одной из форм такой работы может стать ролевая игра, в процессе которой ребенок получает возможность поставить себя на место других, оценить свое поведение со стороны. Например, если в группе произошла ссора или драка, можно в кругу разобрать эту ситуацию, пригласив в гости Котенка и Тигренка или любых известных детям литературных героев. На глазах у ребят гости разыгрывают ссору, похожую на ту, которая произошла в группе, а затем просят детей помирить их. Дети предлагают различные способы выхода из конфликта. </a:t>
            </a:r>
          </a:p>
        </p:txBody>
      </p:sp>
    </p:spTree>
    <p:extLst>
      <p:ext uri="{BB962C8B-B14F-4D97-AF65-F5344CB8AC3E}">
        <p14:creationId xmlns:p14="http://schemas.microsoft.com/office/powerpoint/2010/main" xmlns="" val="42489857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flipV="1">
            <a:off x="10718968" y="260648"/>
            <a:ext cx="45719" cy="792088"/>
          </a:xfrm>
        </p:spPr>
        <p:txBody>
          <a:bodyPr>
            <a:normAutofit/>
          </a:bodyPr>
          <a:lstStyle/>
          <a:p>
            <a:endParaRPr lang="ru-RU" dirty="0"/>
          </a:p>
        </p:txBody>
      </p:sp>
      <p:sp>
        <p:nvSpPr>
          <p:cNvPr id="3" name="Объект 2"/>
          <p:cNvSpPr>
            <a:spLocks noGrp="1"/>
          </p:cNvSpPr>
          <p:nvPr>
            <p:ph idx="1"/>
          </p:nvPr>
        </p:nvSpPr>
        <p:spPr>
          <a:xfrm>
            <a:off x="0" y="260648"/>
            <a:ext cx="9036496" cy="6597352"/>
          </a:xfrm>
        </p:spPr>
        <p:txBody>
          <a:bodyPr>
            <a:noAutofit/>
          </a:bodyPr>
          <a:lstStyle/>
          <a:p>
            <a:pPr algn="just"/>
            <a:r>
              <a:rPr lang="ru-RU" sz="2000" b="1" dirty="0"/>
              <a:t>Какую бы конкретную форму проведения ролевой игры вы ни выбрали, важно, что в конечном итоге дети приобретут </a:t>
            </a:r>
            <a:r>
              <a:rPr lang="ru-RU" sz="2000" b="1" dirty="0" smtClean="0"/>
              <a:t> умение </a:t>
            </a:r>
            <a:r>
              <a:rPr lang="ru-RU" sz="2000" b="1" dirty="0"/>
              <a:t>вставать на позицию другого человека, распознавать его чувства и переживания, научатся тому, как вести себя в сложных жизненных ситуациях. Общее обсуждение проблемы будет способствовать сплочению детского коллектива и установлению благоприятного психологического климата в группе.</a:t>
            </a:r>
          </a:p>
          <a:p>
            <a:pPr algn="just"/>
            <a:r>
              <a:rPr lang="ru-RU" sz="2000" b="1" dirty="0"/>
              <a:t>    Во время подобных обсуждений можно разыгрывать и другие ситуации, которые чаще всего вызывают конфликты в коллективе: как реагировать, если товарищ не отдает нужную тебе игрушку, что делать, если тебя дразнят, как поступить, если тебя толкнули и ты упал и др. Целенаправленная и терпеливая работа в этом направлении поможет ребенку с большим  пониманием относиться к чувствам и поступкам других и научиться самому адекватно относиться к происходящему.</a:t>
            </a:r>
          </a:p>
          <a:p>
            <a:endParaRPr lang="ru-RU" sz="2000" b="1" dirty="0">
              <a:solidFill>
                <a:srgbClr val="FFFF00"/>
              </a:solidFill>
            </a:endParaRPr>
          </a:p>
        </p:txBody>
      </p:sp>
    </p:spTree>
    <p:extLst>
      <p:ext uri="{BB962C8B-B14F-4D97-AF65-F5344CB8AC3E}">
        <p14:creationId xmlns:p14="http://schemas.microsoft.com/office/powerpoint/2010/main" xmlns="" val="15479717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646960" y="320040"/>
            <a:ext cx="45719" cy="1143000"/>
          </a:xfrm>
        </p:spPr>
        <p:txBody>
          <a:bodyPr/>
          <a:lstStyle/>
          <a:p>
            <a:endParaRPr lang="ru-RU" dirty="0"/>
          </a:p>
        </p:txBody>
      </p:sp>
      <p:sp>
        <p:nvSpPr>
          <p:cNvPr id="3" name="Объект 2"/>
          <p:cNvSpPr>
            <a:spLocks noGrp="1"/>
          </p:cNvSpPr>
          <p:nvPr>
            <p:ph idx="1"/>
          </p:nvPr>
        </p:nvSpPr>
        <p:spPr>
          <a:xfrm>
            <a:off x="0" y="116632"/>
            <a:ext cx="8172400" cy="6339104"/>
          </a:xfrm>
        </p:spPr>
        <p:txBody>
          <a:bodyPr>
            <a:normAutofit/>
          </a:bodyPr>
          <a:lstStyle/>
          <a:p>
            <a:pPr algn="just"/>
            <a:r>
              <a:rPr lang="ru-RU" b="1" dirty="0"/>
              <a:t> - Кроме того, можно предложить детям организовать театр, попросив их разыграть определенные ситуации, например: “Как Мальвина поссорилась с Буратино”. Однако прежде чем показать какую-либо сценку, дети должны обсудить, почему герои сказки повели себя тем или иным образом. Необходимо, чтобы они попытались поставить себя на место сказочных персонажей и ответить на вопросы: “Что чувствовал Буратино, когда Мальвина посадила его в чулан?”, “Что чувствовала Мальвина, когда ей пришлось наказать Буратино?” и др.</a:t>
            </a:r>
          </a:p>
          <a:p>
            <a:pPr algn="just"/>
            <a:r>
              <a:rPr lang="ru-RU" b="1" dirty="0"/>
              <a:t>     Подобные беседы помогут детям осознать, как важно побыть на месте соперника или обидчика, чтобы понять, почему он поступил именно так, а не иначе. Научившись сопереживать окружающим людям, агрессивный ребенок сможет избавиться от подозрительности и мнительности, которые доставляют так много неприятностей и самому “агрессору”, и тем, кто находится с ним рядом. А как следствие — научится брать на себя ответственность за совершенные им действия, а не сваливать вину на других.</a:t>
            </a:r>
          </a:p>
        </p:txBody>
      </p:sp>
    </p:spTree>
    <p:extLst>
      <p:ext uri="{BB962C8B-B14F-4D97-AF65-F5344CB8AC3E}">
        <p14:creationId xmlns:p14="http://schemas.microsoft.com/office/powerpoint/2010/main" xmlns="" val="33561204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11412760" y="365758"/>
            <a:ext cx="72008" cy="470953"/>
          </a:xfrm>
        </p:spPr>
        <p:txBody>
          <a:bodyPr>
            <a:normAutofit fontScale="90000"/>
          </a:bodyPr>
          <a:lstStyle/>
          <a:p>
            <a:endParaRPr lang="ru-RU" dirty="0"/>
          </a:p>
        </p:txBody>
      </p:sp>
      <p:sp>
        <p:nvSpPr>
          <p:cNvPr id="3" name="Объект 2"/>
          <p:cNvSpPr>
            <a:spLocks noGrp="1"/>
          </p:cNvSpPr>
          <p:nvPr>
            <p:ph idx="1"/>
          </p:nvPr>
        </p:nvSpPr>
        <p:spPr>
          <a:xfrm>
            <a:off x="0" y="188640"/>
            <a:ext cx="8316416" cy="6267096"/>
          </a:xfrm>
        </p:spPr>
        <p:txBody>
          <a:bodyPr>
            <a:normAutofit/>
          </a:bodyPr>
          <a:lstStyle/>
          <a:p>
            <a:pPr algn="just"/>
            <a:r>
              <a:rPr lang="ru-RU" dirty="0"/>
              <a:t> </a:t>
            </a:r>
            <a:r>
              <a:rPr lang="ru-RU" b="1" dirty="0"/>
              <a:t>Правда, взрослым, работающим с агрессивным ребенком, тоже не помешает избавиться от привычки обвинять его во всех смертных грехах. Например, если ребенок швыряет в гневе игрушки, можно, конечно, сказать ему: “Ты — негодник! От тебя одни проблемы. Ты всегда мешаешь всем детям играть!” Но вряд ли такое заявление снизит эмоциональное напряжение “негодника”. Наоборот, ребенок, который и так уверен, что он никому не нужен и весь мир настроен против него, обозлится еще больше. В таком случае гораздо полезнее сказать ребенку о своих чувствах, используя при этом местоимение “я”, а не “ты”. Например, вместо “Ты почему не убрал игрушки?”, можно сказать: “Я расстраиваюсь, когда игрушки разбросаны”.</a:t>
            </a:r>
          </a:p>
          <a:p>
            <a:pPr algn="just"/>
            <a:r>
              <a:rPr lang="ru-RU" b="1" dirty="0"/>
              <a:t>     Таким образом  вы ни в чем не обвиняете ребенка, не угрожаете ему, даже не даете оценки его поведению. Вы говорите о себе, о своих ощущениях. Как правило, такая реакция взрослого сначала шокирует ребенка, ожидающего града упреков в свой адрес, а затем вызывает у него чувство доверия. Появляется возможность для конструктивного диалога.</a:t>
            </a:r>
          </a:p>
        </p:txBody>
      </p:sp>
    </p:spTree>
    <p:extLst>
      <p:ext uri="{BB962C8B-B14F-4D97-AF65-F5344CB8AC3E}">
        <p14:creationId xmlns:p14="http://schemas.microsoft.com/office/powerpoint/2010/main" xmlns="" val="31184570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1164744"/>
          </a:xfrm>
        </p:spPr>
        <p:txBody>
          <a:bodyPr>
            <a:normAutofit fontScale="90000"/>
          </a:bodyPr>
          <a:lstStyle/>
          <a:p>
            <a:pPr algn="ctr"/>
            <a:r>
              <a:rPr lang="ru-RU" dirty="0">
                <a:solidFill>
                  <a:srgbClr val="FFFF00"/>
                </a:solidFill>
              </a:rPr>
              <a:t>Работа с родителями агрессивного ребенка</a:t>
            </a:r>
            <a:br>
              <a:rPr lang="ru-RU" dirty="0">
                <a:solidFill>
                  <a:srgbClr val="FFFF00"/>
                </a:solidFill>
              </a:rPr>
            </a:br>
            <a:endParaRPr lang="ru-RU" dirty="0">
              <a:solidFill>
                <a:srgbClr val="FFFF00"/>
              </a:solidFill>
            </a:endParaRPr>
          </a:p>
        </p:txBody>
      </p:sp>
      <p:sp>
        <p:nvSpPr>
          <p:cNvPr id="3" name="Объект 2"/>
          <p:cNvSpPr>
            <a:spLocks noGrp="1"/>
          </p:cNvSpPr>
          <p:nvPr>
            <p:ph idx="1"/>
          </p:nvPr>
        </p:nvSpPr>
        <p:spPr>
          <a:xfrm>
            <a:off x="0" y="1609416"/>
            <a:ext cx="8172400" cy="4846320"/>
          </a:xfrm>
        </p:spPr>
        <p:txBody>
          <a:bodyPr>
            <a:normAutofit/>
          </a:bodyPr>
          <a:lstStyle/>
          <a:p>
            <a:pPr algn="just"/>
            <a:r>
              <a:rPr lang="ru-RU" b="1" dirty="0" smtClean="0"/>
              <a:t>Работая </a:t>
            </a:r>
            <a:r>
              <a:rPr lang="ru-RU" b="1" dirty="0"/>
              <a:t>с агрессивными детьми, воспитатель </a:t>
            </a:r>
            <a:r>
              <a:rPr lang="ru-RU" b="1" dirty="0" smtClean="0"/>
              <a:t> должен  </a:t>
            </a:r>
            <a:r>
              <a:rPr lang="ru-RU" b="1" dirty="0"/>
              <a:t>прежде всего наладить контакт с семьей. Он может либо сам дать рекомендации родителям, либо в тактичной форме предложить им обратиться за помощью к психологам.</a:t>
            </a:r>
          </a:p>
          <a:p>
            <a:pPr algn="just"/>
            <a:r>
              <a:rPr lang="ru-RU" b="1" dirty="0"/>
              <a:t>Как ладить с ребенком, который постоянно ведет себя вызывающе? Полезные рекомендации родителям мы нашли на страницах книги Р. </a:t>
            </a:r>
            <a:r>
              <a:rPr lang="ru-RU" b="1" dirty="0" err="1"/>
              <a:t>Кэмпбелла</a:t>
            </a:r>
            <a:r>
              <a:rPr lang="ru-RU" b="1" dirty="0"/>
              <a:t> “Как справляться с гневом ребенка” (М., 1997). </a:t>
            </a:r>
            <a:r>
              <a:rPr lang="ru-RU" b="1" dirty="0" smtClean="0"/>
              <a:t>Советую </a:t>
            </a:r>
            <a:r>
              <a:rPr lang="ru-RU" b="1" dirty="0"/>
              <a:t>прочитать эту книгу и педагогам, и родителям. Р. </a:t>
            </a:r>
            <a:r>
              <a:rPr lang="ru-RU" b="1" dirty="0" err="1"/>
              <a:t>Кэмпбелл</a:t>
            </a:r>
            <a:r>
              <a:rPr lang="ru-RU" b="1" dirty="0"/>
              <a:t> выделяет пять способов контроля поведения ребенка: два из них — позитивные, два — негативные и один — нейтральный. </a:t>
            </a:r>
          </a:p>
        </p:txBody>
      </p:sp>
    </p:spTree>
    <p:extLst>
      <p:ext uri="{BB962C8B-B14F-4D97-AF65-F5344CB8AC3E}">
        <p14:creationId xmlns:p14="http://schemas.microsoft.com/office/powerpoint/2010/main" xmlns="" val="1569581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flipV="1">
            <a:off x="9900591" y="116632"/>
            <a:ext cx="45719" cy="203408"/>
          </a:xfrm>
        </p:spPr>
        <p:txBody>
          <a:bodyPr>
            <a:normAutofit fontScale="90000"/>
          </a:bodyPr>
          <a:lstStyle/>
          <a:p>
            <a:endParaRPr lang="ru-RU" dirty="0"/>
          </a:p>
        </p:txBody>
      </p:sp>
      <p:sp>
        <p:nvSpPr>
          <p:cNvPr id="3" name="Объект 2"/>
          <p:cNvSpPr>
            <a:spLocks noGrp="1"/>
          </p:cNvSpPr>
          <p:nvPr>
            <p:ph idx="1"/>
          </p:nvPr>
        </p:nvSpPr>
        <p:spPr>
          <a:xfrm>
            <a:off x="0" y="260648"/>
            <a:ext cx="8715404" cy="6195088"/>
          </a:xfrm>
        </p:spPr>
        <p:txBody>
          <a:bodyPr>
            <a:normAutofit lnSpcReduction="10000"/>
          </a:bodyPr>
          <a:lstStyle/>
          <a:p>
            <a:pPr algn="just"/>
            <a:r>
              <a:rPr lang="ru-RU" sz="2800" b="1" dirty="0">
                <a:solidFill>
                  <a:srgbClr val="FF0000"/>
                </a:solidFill>
              </a:rPr>
              <a:t>К позитивным способам </a:t>
            </a:r>
            <a:r>
              <a:rPr lang="ru-RU" sz="2800" b="1" dirty="0"/>
              <a:t>относятся просьбы и мягкое физическое манипулирование (например, можно отвлечь ребенка, взять его за руку и отвести и т.д.).      </a:t>
            </a:r>
            <a:endParaRPr lang="ru-RU" sz="2800" b="1" dirty="0" smtClean="0"/>
          </a:p>
          <a:p>
            <a:pPr algn="just"/>
            <a:r>
              <a:rPr lang="ru-RU" sz="2800" b="1" dirty="0" smtClean="0"/>
              <a:t>Модификация </a:t>
            </a:r>
            <a:r>
              <a:rPr lang="ru-RU" sz="2800" b="1" dirty="0"/>
              <a:t>поведения — </a:t>
            </a:r>
            <a:r>
              <a:rPr lang="ru-RU" sz="2800" b="1" dirty="0">
                <a:solidFill>
                  <a:srgbClr val="FF0000"/>
                </a:solidFill>
              </a:rPr>
              <a:t>нейтральный способ контроля </a:t>
            </a:r>
            <a:r>
              <a:rPr lang="ru-RU" sz="2800" b="1" dirty="0"/>
              <a:t>— предполагает использование поощрения (за выполнение определенных правил) и наказания (за их игнорирование). Но данная система не должна использоваться слишком часто, так как впоследствии ребенок начинает делать только то, за что получает награду.</a:t>
            </a:r>
          </a:p>
          <a:p>
            <a:pPr algn="just"/>
            <a:endParaRPr lang="ru-RU" sz="2800" b="1" dirty="0"/>
          </a:p>
        </p:txBody>
      </p:sp>
    </p:spTree>
    <p:extLst>
      <p:ext uri="{BB962C8B-B14F-4D97-AF65-F5344CB8AC3E}">
        <p14:creationId xmlns:p14="http://schemas.microsoft.com/office/powerpoint/2010/main" xmlns="" val="5117094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flipV="1">
            <a:off x="10188624" y="332656"/>
            <a:ext cx="2924472" cy="542961"/>
          </a:xfrm>
        </p:spPr>
        <p:txBody>
          <a:bodyPr>
            <a:normAutofit fontScale="90000"/>
          </a:bodyPr>
          <a:lstStyle/>
          <a:p>
            <a:endParaRPr lang="ru-RU" dirty="0"/>
          </a:p>
        </p:txBody>
      </p:sp>
      <p:sp>
        <p:nvSpPr>
          <p:cNvPr id="3" name="Объект 2"/>
          <p:cNvSpPr>
            <a:spLocks noGrp="1"/>
          </p:cNvSpPr>
          <p:nvPr>
            <p:ph idx="1"/>
          </p:nvPr>
        </p:nvSpPr>
        <p:spPr>
          <a:xfrm>
            <a:off x="0" y="188640"/>
            <a:ext cx="8100392" cy="6267096"/>
          </a:xfrm>
        </p:spPr>
        <p:txBody>
          <a:bodyPr>
            <a:normAutofit/>
          </a:bodyPr>
          <a:lstStyle/>
          <a:p>
            <a:pPr algn="just"/>
            <a:r>
              <a:rPr lang="ru-RU" sz="3600" b="1" dirty="0"/>
              <a:t>Частые наказания и приказы относятся к </a:t>
            </a:r>
            <a:r>
              <a:rPr lang="ru-RU" sz="3600" b="1" dirty="0">
                <a:solidFill>
                  <a:srgbClr val="FF0000"/>
                </a:solidFill>
              </a:rPr>
              <a:t>негативным способам контролирования поведения ребенка</a:t>
            </a:r>
            <a:r>
              <a:rPr lang="ru-RU" sz="3600" b="1" dirty="0"/>
              <a:t>. Они заставляют его чрезмерно подавлять свой гнев, что способствует появлению в характере пассивно-агрессивных черт. </a:t>
            </a:r>
          </a:p>
        </p:txBody>
      </p:sp>
    </p:spTree>
    <p:extLst>
      <p:ext uri="{BB962C8B-B14F-4D97-AF65-F5344CB8AC3E}">
        <p14:creationId xmlns:p14="http://schemas.microsoft.com/office/powerpoint/2010/main" xmlns="" val="37982535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268744" y="332656"/>
            <a:ext cx="2330546" cy="228640"/>
          </a:xfrm>
        </p:spPr>
        <p:txBody>
          <a:bodyPr>
            <a:normAutofit fontScale="90000"/>
          </a:bodyPr>
          <a:lstStyle/>
          <a:p>
            <a:endParaRPr lang="ru-RU" dirty="0"/>
          </a:p>
        </p:txBody>
      </p:sp>
      <p:sp>
        <p:nvSpPr>
          <p:cNvPr id="3" name="Объект 2"/>
          <p:cNvSpPr>
            <a:spLocks noGrp="1"/>
          </p:cNvSpPr>
          <p:nvPr>
            <p:ph idx="1"/>
          </p:nvPr>
        </p:nvSpPr>
        <p:spPr>
          <a:xfrm>
            <a:off x="0" y="188640"/>
            <a:ext cx="8138592" cy="6502504"/>
          </a:xfrm>
        </p:spPr>
        <p:txBody>
          <a:bodyPr>
            <a:normAutofit/>
          </a:bodyPr>
          <a:lstStyle/>
          <a:p>
            <a:pPr algn="just"/>
            <a:r>
              <a:rPr lang="ru-RU" sz="2000" b="1" dirty="0"/>
              <a:t>Что же такое пассивная агрессия, и какие опасности она в себе таит? Это скрытая форма агрессии, ее цель — вывести из себя, расстроить родителей или близких людей, причем ребенок может причинять вред не только окружающим, но и себе. Он начнет специально плохо учиться, в отместку родителям надевать те вещи, которые им не нравятся, будет капризничать на улице безо всякой причины. Главное — вывести родителей из равновесия. Чтобы устранить такие формы поведения, система поощрений и наказаний должна быть продумана в каждой семье. Наказывая ребенка, необходимо помнить, что эта мера воздействия ни в коем случае не должна унижать достоинство сына или дочери. Наказание должно следовать непосредственно за проступком, а не через день, не через неделю. </a:t>
            </a:r>
          </a:p>
          <a:p>
            <a:endParaRPr lang="ru-RU" sz="2000" b="1" dirty="0">
              <a:solidFill>
                <a:srgbClr val="FFFF00"/>
              </a:solidFill>
            </a:endParaRPr>
          </a:p>
        </p:txBody>
      </p:sp>
    </p:spTree>
    <p:extLst>
      <p:ext uri="{BB962C8B-B14F-4D97-AF65-F5344CB8AC3E}">
        <p14:creationId xmlns:p14="http://schemas.microsoft.com/office/powerpoint/2010/main" xmlns="" val="481996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891480"/>
            <a:ext cx="7239000" cy="504056"/>
          </a:xfrm>
        </p:spPr>
        <p:txBody>
          <a:bodyPr>
            <a:normAutofit fontScale="90000"/>
          </a:bodyPr>
          <a:lstStyle/>
          <a:p>
            <a:endParaRPr lang="ru-RU" dirty="0"/>
          </a:p>
        </p:txBody>
      </p:sp>
      <p:sp>
        <p:nvSpPr>
          <p:cNvPr id="3" name="Объект 2"/>
          <p:cNvSpPr>
            <a:spLocks noGrp="1"/>
          </p:cNvSpPr>
          <p:nvPr>
            <p:ph idx="1"/>
          </p:nvPr>
        </p:nvSpPr>
        <p:spPr>
          <a:xfrm>
            <a:off x="179512" y="332656"/>
            <a:ext cx="8821644" cy="2310526"/>
          </a:xfrm>
        </p:spPr>
        <p:txBody>
          <a:bodyPr>
            <a:noAutofit/>
          </a:bodyPr>
          <a:lstStyle/>
          <a:p>
            <a:pPr algn="just"/>
            <a:r>
              <a:rPr lang="ru-RU" b="1" dirty="0" smtClean="0"/>
              <a:t> </a:t>
            </a:r>
            <a:endParaRPr lang="ru-RU" b="1" dirty="0"/>
          </a:p>
        </p:txBody>
      </p:sp>
      <p:sp>
        <p:nvSpPr>
          <p:cNvPr id="61441" name="Rectangle 1"/>
          <p:cNvSpPr>
            <a:spLocks noChangeArrowheads="1"/>
          </p:cNvSpPr>
          <p:nvPr/>
        </p:nvSpPr>
        <p:spPr bwMode="auto">
          <a:xfrm>
            <a:off x="214282" y="428604"/>
            <a:ext cx="8643998"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FF00"/>
                </a:solidFill>
                <a:effectLst/>
                <a:latin typeface="Arial" pitchFamily="34" charset="0"/>
                <a:ea typeface="Times New Roman" pitchFamily="18" charset="0"/>
              </a:rPr>
              <a:t>По целенаправленности:</a:t>
            </a:r>
            <a:endParaRPr kumimoji="0" lang="ru-RU" b="0" i="0" u="none" strike="noStrike" cap="none" normalizeH="0" baseline="0" dirty="0" smtClean="0">
              <a:ln>
                <a:noFill/>
              </a:ln>
              <a:solidFill>
                <a:srgbClr val="FFFF00"/>
              </a:solidFill>
              <a:effectLst/>
              <a:latin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rPr>
              <a:t>Целевая</a:t>
            </a:r>
            <a:r>
              <a:rPr kumimoji="0" lang="ru-RU" b="0" i="0" u="none" strike="noStrike" cap="none" normalizeH="0" baseline="0" dirty="0" smtClean="0">
                <a:ln>
                  <a:noFill/>
                </a:ln>
                <a:solidFill>
                  <a:schemeClr val="tx1"/>
                </a:solidFill>
                <a:effectLst/>
                <a:latin typeface="Arial" pitchFamily="34" charset="0"/>
                <a:ea typeface="Times New Roman" pitchFamily="18" charset="0"/>
              </a:rPr>
              <a:t>- (мотивированная)- выступает как заранее спланированное действие, цель которого нанесение вреда или ущерба объекту(школьник обиделся на одноклассника и побил его)</a:t>
            </a:r>
            <a:endParaRPr kumimoji="0" lang="ru-RU" b="0" i="0" u="none" strike="noStrike" cap="none" normalizeH="0" baseline="0" dirty="0" smtClean="0">
              <a:ln>
                <a:noFill/>
              </a:ln>
              <a:solidFill>
                <a:schemeClr val="tx1"/>
              </a:solidFill>
              <a:effectLst/>
              <a:latin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rPr>
              <a:t>Инструментальная</a:t>
            </a:r>
            <a:r>
              <a:rPr kumimoji="0" lang="ru-RU" b="0" i="0" u="none" strike="noStrike" cap="none" normalizeH="0" baseline="0" dirty="0" smtClean="0">
                <a:ln>
                  <a:noFill/>
                </a:ln>
                <a:solidFill>
                  <a:schemeClr val="tx1"/>
                </a:solidFill>
                <a:effectLst/>
                <a:latin typeface="Arial" pitchFamily="34" charset="0"/>
                <a:ea typeface="Times New Roman" pitchFamily="18" charset="0"/>
              </a:rPr>
              <a:t> – как средство достижения результата (спортсмен добивается победы, стоматолог удаляет зуб, ребенок громко требующий от матери игрушку)</a:t>
            </a:r>
            <a:endParaRPr kumimoji="0" lang="ru-RU" b="0" i="0" u="none" strike="noStrike" cap="none" normalizeH="0" baseline="0" dirty="0" smtClean="0">
              <a:ln>
                <a:noFill/>
              </a:ln>
              <a:solidFill>
                <a:schemeClr val="tx1"/>
              </a:solidFill>
              <a:effectLst/>
              <a:latin typeface="Arial" pitchFamily="34" charset="0"/>
            </a:endParaRPr>
          </a:p>
        </p:txBody>
      </p:sp>
      <p:sp>
        <p:nvSpPr>
          <p:cNvPr id="61442" name="Rectangle 2"/>
          <p:cNvSpPr>
            <a:spLocks noChangeArrowheads="1"/>
          </p:cNvSpPr>
          <p:nvPr/>
        </p:nvSpPr>
        <p:spPr bwMode="auto">
          <a:xfrm>
            <a:off x="285720" y="3214686"/>
            <a:ext cx="8358246"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FF00"/>
                </a:solidFill>
                <a:effectLst/>
                <a:latin typeface="Arial" pitchFamily="34" charset="0"/>
                <a:ea typeface="Times New Roman" pitchFamily="18" charset="0"/>
              </a:rPr>
              <a:t>По открытости проявлений </a:t>
            </a:r>
            <a:endParaRPr kumimoji="0" lang="ru-RU" b="0" i="0" u="none" strike="noStrike" cap="none" normalizeH="0" baseline="0" dirty="0" smtClean="0">
              <a:ln>
                <a:noFill/>
              </a:ln>
              <a:solidFill>
                <a:srgbClr val="FFFF00"/>
              </a:solidFill>
              <a:effectLst/>
              <a:latin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rPr>
              <a:t>Прямая</a:t>
            </a:r>
            <a:r>
              <a:rPr kumimoji="0" lang="ru-RU" b="0" i="0" u="none" strike="noStrike" cap="none" normalizeH="0" baseline="0" dirty="0" smtClean="0">
                <a:ln>
                  <a:noFill/>
                </a:ln>
                <a:solidFill>
                  <a:schemeClr val="tx1"/>
                </a:solidFill>
                <a:effectLst/>
                <a:latin typeface="Arial" pitchFamily="34" charset="0"/>
                <a:ea typeface="Times New Roman" pitchFamily="18" charset="0"/>
              </a:rPr>
              <a:t> – направляется на объект вызывающий раздражение, тревогу или возбуждение, открытое хамство, применение  физической силы или расправы.</a:t>
            </a:r>
            <a:endParaRPr kumimoji="0" lang="ru-RU" b="0" i="0" u="none" strike="noStrike" cap="none" normalizeH="0" baseline="0" dirty="0" smtClean="0">
              <a:ln>
                <a:noFill/>
              </a:ln>
              <a:solidFill>
                <a:schemeClr val="tx1"/>
              </a:solidFill>
              <a:effectLst/>
              <a:latin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rPr>
              <a:t>Косвенная</a:t>
            </a:r>
            <a:r>
              <a:rPr kumimoji="0" lang="ru-RU" b="0" i="0" u="none" strike="noStrike" cap="none" normalizeH="0" baseline="0" dirty="0" smtClean="0">
                <a:ln>
                  <a:noFill/>
                </a:ln>
                <a:solidFill>
                  <a:schemeClr val="tx1"/>
                </a:solidFill>
                <a:effectLst/>
                <a:latin typeface="Arial" pitchFamily="34" charset="0"/>
                <a:ea typeface="Times New Roman" pitchFamily="18" charset="0"/>
              </a:rPr>
              <a:t> – направлена на объекты не вызывающие возбуждения и раздражения, но и более удобная для проявления агрессии (они доступны и проявление в их адрес безопасно) (Отец.  придя с работы не «в духе» срывает злость на своей семье непонятно за что)</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 Это классификация имеет значимость. Т.к. человек обычно проявляет несколько видом агрессии одновременно.</a:t>
            </a:r>
            <a:endParaRPr kumimoji="0" lang="ru-RU"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xmlns="" val="30733103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1700792" y="620688"/>
            <a:ext cx="476200" cy="1143000"/>
          </a:xfrm>
        </p:spPr>
        <p:txBody>
          <a:bodyPr/>
          <a:lstStyle/>
          <a:p>
            <a:endParaRPr lang="ru-RU" dirty="0"/>
          </a:p>
        </p:txBody>
      </p:sp>
      <p:sp>
        <p:nvSpPr>
          <p:cNvPr id="3" name="Объект 2"/>
          <p:cNvSpPr>
            <a:spLocks noGrp="1"/>
          </p:cNvSpPr>
          <p:nvPr>
            <p:ph idx="1"/>
          </p:nvPr>
        </p:nvSpPr>
        <p:spPr>
          <a:xfrm>
            <a:off x="251520" y="642918"/>
            <a:ext cx="7776864" cy="5357850"/>
          </a:xfrm>
        </p:spPr>
        <p:txBody>
          <a:bodyPr>
            <a:normAutofit/>
          </a:bodyPr>
          <a:lstStyle/>
          <a:p>
            <a:pPr algn="ctr"/>
            <a:r>
              <a:rPr lang="ru-RU" sz="4000" b="1" dirty="0">
                <a:solidFill>
                  <a:srgbClr val="FF0000"/>
                </a:solidFill>
              </a:rPr>
              <a:t>Наказание будет иметь эффект только в том случае, если ребенок сам считает, что заслужил его, кроме того, за один проступок нельзя наказывать дважды.</a:t>
            </a:r>
          </a:p>
        </p:txBody>
      </p:sp>
    </p:spTree>
    <p:extLst>
      <p:ext uri="{BB962C8B-B14F-4D97-AF65-F5344CB8AC3E}">
        <p14:creationId xmlns:p14="http://schemas.microsoft.com/office/powerpoint/2010/main" xmlns="" val="14065361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332640" y="320040"/>
            <a:ext cx="576064" cy="45719"/>
          </a:xfrm>
        </p:spPr>
        <p:txBody>
          <a:bodyPr>
            <a:normAutofit fontScale="90000"/>
          </a:bodyPr>
          <a:lstStyle/>
          <a:p>
            <a:endParaRPr lang="ru-RU" dirty="0"/>
          </a:p>
        </p:txBody>
      </p:sp>
      <p:sp>
        <p:nvSpPr>
          <p:cNvPr id="3" name="Объект 2"/>
          <p:cNvSpPr>
            <a:spLocks noGrp="1"/>
          </p:cNvSpPr>
          <p:nvPr>
            <p:ph idx="1"/>
          </p:nvPr>
        </p:nvSpPr>
        <p:spPr>
          <a:xfrm>
            <a:off x="107504" y="332656"/>
            <a:ext cx="8393586" cy="6123080"/>
          </a:xfrm>
        </p:spPr>
        <p:txBody>
          <a:bodyPr>
            <a:normAutofit fontScale="92500"/>
          </a:bodyPr>
          <a:lstStyle/>
          <a:p>
            <a:pPr algn="just"/>
            <a:r>
              <a:rPr lang="ru-RU" sz="3200" b="1" dirty="0"/>
              <a:t>- Существует еще один способ эффективной работы с гневом ребенка, хотя он может быть применен далеко не всегда. Если родители хорошо знают своего сына или дочь, они могут разрядить обстановку во время эмоциональной вспышки ребенка </a:t>
            </a:r>
            <a:r>
              <a:rPr lang="ru-RU" sz="3200" b="1" dirty="0">
                <a:solidFill>
                  <a:srgbClr val="FF0000"/>
                </a:solidFill>
              </a:rPr>
              <a:t>уместной шуткой. </a:t>
            </a:r>
            <a:r>
              <a:rPr lang="ru-RU" sz="3200" b="1" dirty="0"/>
              <a:t>Неожиданность подобной реакции и доброжелательный тон взрослого помогут ребенку достойно выйти из затруднительной ситуации.</a:t>
            </a:r>
          </a:p>
        </p:txBody>
      </p:sp>
    </p:spTree>
    <p:extLst>
      <p:ext uri="{BB962C8B-B14F-4D97-AF65-F5344CB8AC3E}">
        <p14:creationId xmlns:p14="http://schemas.microsoft.com/office/powerpoint/2010/main" xmlns="" val="28453296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20040"/>
            <a:ext cx="9144000" cy="1020728"/>
          </a:xfrm>
        </p:spPr>
        <p:txBody>
          <a:bodyPr>
            <a:normAutofit fontScale="90000"/>
          </a:bodyPr>
          <a:lstStyle/>
          <a:p>
            <a:pPr algn="ctr"/>
            <a:r>
              <a:rPr lang="ru-RU" dirty="0">
                <a:solidFill>
                  <a:srgbClr val="FF0000"/>
                </a:solidFill>
              </a:rPr>
              <a:t>Шпаргалка для взрослых или правила работы с агрессивными детьми</a:t>
            </a:r>
          </a:p>
        </p:txBody>
      </p:sp>
      <p:sp>
        <p:nvSpPr>
          <p:cNvPr id="3" name="Объект 2"/>
          <p:cNvSpPr>
            <a:spLocks noGrp="1"/>
          </p:cNvSpPr>
          <p:nvPr>
            <p:ph idx="1"/>
          </p:nvPr>
        </p:nvSpPr>
        <p:spPr>
          <a:xfrm>
            <a:off x="0" y="1916832"/>
            <a:ext cx="9036496" cy="4941168"/>
          </a:xfrm>
        </p:spPr>
        <p:txBody>
          <a:bodyPr>
            <a:noAutofit/>
          </a:bodyPr>
          <a:lstStyle/>
          <a:p>
            <a:r>
              <a:rPr lang="ru-RU" sz="1600" b="1" dirty="0" smtClean="0">
                <a:solidFill>
                  <a:srgbClr val="FFFF00"/>
                </a:solidFill>
              </a:rPr>
              <a:t>1</a:t>
            </a:r>
            <a:r>
              <a:rPr lang="ru-RU" sz="1600" b="1" dirty="0"/>
              <a:t>. Быть внимательным к нуждам и потребностям ребенка.</a:t>
            </a:r>
          </a:p>
          <a:p>
            <a:r>
              <a:rPr lang="ru-RU" sz="1600" b="1" dirty="0" smtClean="0"/>
              <a:t>2. Демонстрировать модель неагрессивного поведения.</a:t>
            </a:r>
          </a:p>
          <a:p>
            <a:r>
              <a:rPr lang="ru-RU" sz="1600" b="1" dirty="0" smtClean="0"/>
              <a:t>3</a:t>
            </a:r>
            <a:r>
              <a:rPr lang="ru-RU" sz="1600" b="1" dirty="0"/>
              <a:t>. Быть последовательным в наказаниях ребенка, наказывать за конкретные поступки.</a:t>
            </a:r>
          </a:p>
          <a:p>
            <a:r>
              <a:rPr lang="ru-RU" sz="1600" b="1" dirty="0"/>
              <a:t>4. Наказания не должны унижать ребенка.</a:t>
            </a:r>
          </a:p>
          <a:p>
            <a:r>
              <a:rPr lang="ru-RU" sz="1600" b="1" dirty="0"/>
              <a:t>5. Обучать приемлемым способам выражения гнева.</a:t>
            </a:r>
          </a:p>
          <a:p>
            <a:r>
              <a:rPr lang="ru-RU" sz="1600" b="1" dirty="0"/>
              <a:t>6. Давать ребенку возможность проявлять гнев непосредственно после </a:t>
            </a:r>
            <a:r>
              <a:rPr lang="ru-RU" sz="1600" b="1" dirty="0" err="1"/>
              <a:t>фрустрирующего</a:t>
            </a:r>
            <a:r>
              <a:rPr lang="ru-RU" sz="1600" b="1" dirty="0"/>
              <a:t> события.</a:t>
            </a:r>
          </a:p>
          <a:p>
            <a:r>
              <a:rPr lang="ru-RU" sz="1600" b="1" dirty="0"/>
              <a:t>7. Обучать распознаванию собственного эмоционального состояния и состояния окружающих людей.</a:t>
            </a:r>
          </a:p>
          <a:p>
            <a:r>
              <a:rPr lang="ru-RU" sz="1600" b="1" dirty="0"/>
              <a:t>8. Развивать способность к </a:t>
            </a:r>
            <a:r>
              <a:rPr lang="ru-RU" sz="1600" b="1" dirty="0" err="1"/>
              <a:t>эмпатии</a:t>
            </a:r>
            <a:r>
              <a:rPr lang="ru-RU" sz="1600" b="1" dirty="0"/>
              <a:t>.</a:t>
            </a:r>
          </a:p>
          <a:p>
            <a:r>
              <a:rPr lang="ru-RU" sz="1600" b="1" dirty="0"/>
              <a:t>9. Расширять  поведенческий  репертуар ребенка.</a:t>
            </a:r>
          </a:p>
          <a:p>
            <a:r>
              <a:rPr lang="ru-RU" sz="1600" b="1" dirty="0"/>
              <a:t>10. Отрабатывать навык реагирования в конфликтных ситуациях.</a:t>
            </a:r>
          </a:p>
          <a:p>
            <a:r>
              <a:rPr lang="ru-RU" sz="1600" b="1" dirty="0"/>
              <a:t>11. Учить брать ответственность на себя.</a:t>
            </a:r>
          </a:p>
          <a:p>
            <a:endParaRPr lang="ru-RU" sz="2000" b="1" dirty="0">
              <a:solidFill>
                <a:srgbClr val="FFFF00"/>
              </a:solidFill>
            </a:endParaRPr>
          </a:p>
          <a:p>
            <a:endParaRPr lang="ru-RU" sz="2000" b="1" dirty="0">
              <a:solidFill>
                <a:srgbClr val="FFFF00"/>
              </a:solidFill>
            </a:endParaRPr>
          </a:p>
        </p:txBody>
      </p:sp>
    </p:spTree>
    <p:extLst>
      <p:ext uri="{BB962C8B-B14F-4D97-AF65-F5344CB8AC3E}">
        <p14:creationId xmlns:p14="http://schemas.microsoft.com/office/powerpoint/2010/main" xmlns="" val="18709793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320040"/>
            <a:ext cx="8064896" cy="1524784"/>
          </a:xfrm>
        </p:spPr>
        <p:txBody>
          <a:bodyPr>
            <a:normAutofit fontScale="90000"/>
          </a:bodyPr>
          <a:lstStyle/>
          <a:p>
            <a:pPr algn="ctr"/>
            <a:r>
              <a:rPr lang="ru-RU" dirty="0">
                <a:solidFill>
                  <a:srgbClr val="FFFF00"/>
                </a:solidFill>
              </a:rPr>
              <a:t>Экстренное вмешательство при агрессивных проявлениях</a:t>
            </a:r>
            <a:br>
              <a:rPr lang="ru-RU" dirty="0">
                <a:solidFill>
                  <a:srgbClr val="FFFF00"/>
                </a:solidFill>
              </a:rPr>
            </a:br>
            <a:endParaRPr lang="ru-RU" dirty="0">
              <a:solidFill>
                <a:srgbClr val="FFFF00"/>
              </a:solidFill>
            </a:endParaRPr>
          </a:p>
        </p:txBody>
      </p:sp>
      <p:sp>
        <p:nvSpPr>
          <p:cNvPr id="3" name="Объект 2"/>
          <p:cNvSpPr>
            <a:spLocks noGrp="1"/>
          </p:cNvSpPr>
          <p:nvPr>
            <p:ph idx="1"/>
          </p:nvPr>
        </p:nvSpPr>
        <p:spPr>
          <a:xfrm>
            <a:off x="0" y="1609416"/>
            <a:ext cx="8172400" cy="5131952"/>
          </a:xfrm>
        </p:spPr>
        <p:txBody>
          <a:bodyPr>
            <a:normAutofit/>
          </a:bodyPr>
          <a:lstStyle/>
          <a:p>
            <a:pPr marL="0" indent="0">
              <a:buNone/>
            </a:pPr>
            <a:r>
              <a:rPr lang="ru-RU" b="1" dirty="0" smtClean="0"/>
              <a:t>Следующие </a:t>
            </a:r>
            <a:r>
              <a:rPr lang="ru-RU" b="1" dirty="0"/>
              <a:t>правила экстренного вмешательства позволят в конфликтной ситуации обеспечить позитивное разрешение конфликтов</a:t>
            </a:r>
          </a:p>
          <a:p>
            <a:r>
              <a:rPr lang="ru-RU" b="1" dirty="0"/>
              <a:t>Спокойное отношение в случае незначительной агрессии. </a:t>
            </a:r>
          </a:p>
          <a:p>
            <a:r>
              <a:rPr lang="ru-RU" b="1" dirty="0"/>
              <a:t>В тех случаях, когда агрессия детей и подростков неопасна и объяснима, можно использовать следующие позитивные стратегии: </a:t>
            </a:r>
          </a:p>
          <a:p>
            <a:r>
              <a:rPr lang="ru-RU" b="1" dirty="0"/>
              <a:t>- выражение понимания чувств ребенка ("Конечно, тебе обидно..."); </a:t>
            </a:r>
          </a:p>
          <a:p>
            <a:r>
              <a:rPr lang="ru-RU" b="1" dirty="0"/>
              <a:t>- переключение внимания, предложение какого-либо задания ("Помоги мне, пожалуйста, достать посуду с верхней полки, ты ведь выше меня"); </a:t>
            </a:r>
          </a:p>
          <a:p>
            <a:r>
              <a:rPr lang="ru-RU" b="1" dirty="0"/>
              <a:t>- позитивное обозначение поведения ("Ты злишься потому, что ты устал"). </a:t>
            </a:r>
          </a:p>
          <a:p>
            <a:endParaRPr lang="ru-RU" b="1" dirty="0">
              <a:solidFill>
                <a:srgbClr val="7030A0"/>
              </a:solidFill>
            </a:endParaRPr>
          </a:p>
        </p:txBody>
      </p:sp>
    </p:spTree>
    <p:extLst>
      <p:ext uri="{BB962C8B-B14F-4D97-AF65-F5344CB8AC3E}">
        <p14:creationId xmlns:p14="http://schemas.microsoft.com/office/powerpoint/2010/main" xmlns="" val="10718042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9442" y="675724"/>
            <a:ext cx="8134558" cy="924475"/>
          </a:xfrm>
        </p:spPr>
        <p:txBody>
          <a:bodyPr>
            <a:normAutofit/>
          </a:bodyPr>
          <a:lstStyle/>
          <a:p>
            <a:pPr algn="ctr"/>
            <a:r>
              <a:rPr lang="ru-RU" b="1" dirty="0" smtClean="0">
                <a:solidFill>
                  <a:srgbClr val="FFFF00"/>
                </a:solidFill>
              </a:rPr>
              <a:t>Как научить детей сотрудничать</a:t>
            </a:r>
            <a:endParaRPr lang="ru-RU" b="1" dirty="0">
              <a:solidFill>
                <a:srgbClr val="FFFF00"/>
              </a:solidFill>
            </a:endParaRPr>
          </a:p>
        </p:txBody>
      </p:sp>
      <p:sp>
        <p:nvSpPr>
          <p:cNvPr id="3" name="Объект 2"/>
          <p:cNvSpPr>
            <a:spLocks noGrp="1"/>
          </p:cNvSpPr>
          <p:nvPr>
            <p:ph idx="1"/>
          </p:nvPr>
        </p:nvSpPr>
        <p:spPr>
          <a:xfrm>
            <a:off x="0" y="1609416"/>
            <a:ext cx="8858280" cy="4177038"/>
          </a:xfrm>
        </p:spPr>
        <p:txBody>
          <a:bodyPr>
            <a:normAutofit/>
          </a:bodyPr>
          <a:lstStyle/>
          <a:p>
            <a:pPr algn="just"/>
            <a:r>
              <a:rPr lang="ru-RU" sz="2000" b="1" dirty="0" smtClean="0"/>
              <a:t>В книге </a:t>
            </a:r>
            <a:r>
              <a:rPr lang="ru-RU" sz="2000" b="1" dirty="0" err="1"/>
              <a:t>К.Фопеля</a:t>
            </a:r>
            <a:r>
              <a:rPr lang="ru-RU" sz="2000" b="1" dirty="0"/>
              <a:t> «Как научить детей сотрудничать</a:t>
            </a:r>
            <a:r>
              <a:rPr lang="ru-RU" sz="2000" b="1" dirty="0" smtClean="0"/>
              <a:t>» представлена игра </a:t>
            </a:r>
            <a:r>
              <a:rPr lang="ru-RU" sz="2000" b="1" dirty="0"/>
              <a:t>«Камушек в ботинке». Сначала игра </a:t>
            </a:r>
            <a:r>
              <a:rPr lang="ru-RU" sz="2000" b="1" dirty="0" smtClean="0"/>
              <a:t>может показаться   </a:t>
            </a:r>
            <a:r>
              <a:rPr lang="ru-RU" sz="2000" b="1" dirty="0"/>
              <a:t>довольно сложной для </a:t>
            </a:r>
            <a:r>
              <a:rPr lang="ru-RU" sz="2000" b="1" dirty="0" smtClean="0"/>
              <a:t>дошкольников. Однако</a:t>
            </a:r>
            <a:r>
              <a:rPr lang="ru-RU" sz="2000" b="1" dirty="0"/>
              <a:t>, </a:t>
            </a:r>
            <a:r>
              <a:rPr lang="ru-RU" sz="2000" b="1" dirty="0" smtClean="0"/>
              <a:t>практика показала, что игра понравилась дошкольникам. </a:t>
            </a:r>
            <a:r>
              <a:rPr lang="ru-RU" sz="2000" b="1" dirty="0"/>
              <a:t>Причем очень скоро она </a:t>
            </a:r>
            <a:r>
              <a:rPr lang="ru-RU" sz="2000" b="1" dirty="0" smtClean="0"/>
              <a:t>должна перейти </a:t>
            </a:r>
            <a:r>
              <a:rPr lang="ru-RU" sz="2000" b="1" dirty="0"/>
              <a:t>из разряда игр в разряд ежедневных ритуалов, проведение которых </a:t>
            </a:r>
            <a:r>
              <a:rPr lang="ru-RU" sz="2000" b="1" dirty="0" smtClean="0"/>
              <a:t>станет </a:t>
            </a:r>
            <a:r>
              <a:rPr lang="ru-RU" sz="2000" b="1" dirty="0"/>
              <a:t>совершенно необходимым для успешного течения жизни в группе.</a:t>
            </a:r>
          </a:p>
        </p:txBody>
      </p:sp>
    </p:spTree>
    <p:extLst>
      <p:ext uri="{BB962C8B-B14F-4D97-AF65-F5344CB8AC3E}">
        <p14:creationId xmlns:p14="http://schemas.microsoft.com/office/powerpoint/2010/main" xmlns="" val="33492975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862984" y="320040"/>
            <a:ext cx="45719" cy="1143000"/>
          </a:xfrm>
        </p:spPr>
        <p:txBody>
          <a:bodyPr/>
          <a:lstStyle/>
          <a:p>
            <a:endParaRPr lang="ru-RU" dirty="0"/>
          </a:p>
        </p:txBody>
      </p:sp>
      <p:sp>
        <p:nvSpPr>
          <p:cNvPr id="3" name="Объект 2"/>
          <p:cNvSpPr>
            <a:spLocks noGrp="1"/>
          </p:cNvSpPr>
          <p:nvPr>
            <p:ph idx="1"/>
          </p:nvPr>
        </p:nvSpPr>
        <p:spPr>
          <a:xfrm>
            <a:off x="0" y="764704"/>
            <a:ext cx="9036496" cy="5691032"/>
          </a:xfrm>
        </p:spPr>
        <p:txBody>
          <a:bodyPr>
            <a:normAutofit fontScale="92500"/>
          </a:bodyPr>
          <a:lstStyle/>
          <a:p>
            <a:pPr algn="just"/>
            <a:r>
              <a:rPr lang="ru-RU" b="1" dirty="0">
                <a:solidFill>
                  <a:srgbClr val="002060"/>
                </a:solidFill>
              </a:rPr>
              <a:t>- </a:t>
            </a:r>
            <a:r>
              <a:rPr lang="ru-RU" sz="2800" b="1" dirty="0"/>
              <a:t>В эту игру полезно играть, когда кто-то из детей обижен, сердит, расстроен, когда внутренние переживания мешают ребенку заниматься делом, когда назревает конфликт в группе. Каждый участник имеет возможность в процессе игры </a:t>
            </a:r>
            <a:r>
              <a:rPr lang="ru-RU" sz="2800" b="1" dirty="0" err="1"/>
              <a:t>вербализовать</a:t>
            </a:r>
            <a:r>
              <a:rPr lang="ru-RU" sz="2800" b="1" dirty="0"/>
              <a:t>, то есть выразить словами, свое состояние и сообщить о нем окружающим. Это способствует снижению его эмоционального напряжения. Если зачинщиков назревающего конфликта несколько, они смогут услышать о чувствах и переживаниях друг друга, что, возможно, позволит сгладить ситуацию.</a:t>
            </a:r>
          </a:p>
        </p:txBody>
      </p:sp>
    </p:spTree>
    <p:extLst>
      <p:ext uri="{BB962C8B-B14F-4D97-AF65-F5344CB8AC3E}">
        <p14:creationId xmlns:p14="http://schemas.microsoft.com/office/powerpoint/2010/main" xmlns="" val="22269620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548664" y="320040"/>
            <a:ext cx="216024" cy="1143000"/>
          </a:xfrm>
        </p:spPr>
        <p:txBody>
          <a:bodyPr/>
          <a:lstStyle/>
          <a:p>
            <a:endParaRPr lang="ru-RU" dirty="0"/>
          </a:p>
        </p:txBody>
      </p:sp>
      <p:sp>
        <p:nvSpPr>
          <p:cNvPr id="3" name="Объект 2"/>
          <p:cNvSpPr>
            <a:spLocks noGrp="1"/>
          </p:cNvSpPr>
          <p:nvPr>
            <p:ph idx="1"/>
          </p:nvPr>
        </p:nvSpPr>
        <p:spPr>
          <a:xfrm>
            <a:off x="0" y="548680"/>
            <a:ext cx="8786842" cy="5907056"/>
          </a:xfrm>
        </p:spPr>
        <p:txBody>
          <a:bodyPr>
            <a:normAutofit/>
          </a:bodyPr>
          <a:lstStyle/>
          <a:p>
            <a:pPr marL="0" indent="0">
              <a:buNone/>
            </a:pPr>
            <a:r>
              <a:rPr lang="ru-RU" dirty="0"/>
              <a:t>- </a:t>
            </a:r>
            <a:r>
              <a:rPr lang="ru-RU" b="1" dirty="0"/>
              <a:t>Игра проходит в два этапа.</a:t>
            </a:r>
          </a:p>
          <a:p>
            <a:pPr algn="just"/>
            <a:r>
              <a:rPr lang="ru-RU" b="1" dirty="0"/>
              <a:t>1-й этап (подготовительный). Дети сидят в кругу на ковре. Воспитатель спрашивает: «Ребята, случалось ли, что вам в ботинок попадал камушек?» Обычно дети очень активно отвечают на вопрос, так как практически каждый ребенок 6—7 лет имеет подобный жизненный опыт. По кругу все делятся своими впечатлениями о том, как это происходило. Как правило, ответы сводятся к следующему: «Сначала камушек не очень мешает, мы пытаемся отодвинуть его, найти удобное положение для ноги, но постепенно нарастают боль и неудобство, может даже появиться ранка или мозоль. И тогда, даже если очень не хочется, нам приходится снимать ботинок и вытряхивать камушек. Он почти всегда совсем  крошечный, и мы даже удивляемся, как такой маленький предмет смог причинить нам такую большую боль. Нам-то казалось, что там огромный камень с острыми, как лезвие бритвы, краями». </a:t>
            </a:r>
          </a:p>
        </p:txBody>
      </p:sp>
    </p:spTree>
    <p:extLst>
      <p:ext uri="{BB962C8B-B14F-4D97-AF65-F5344CB8AC3E}">
        <p14:creationId xmlns:p14="http://schemas.microsoft.com/office/powerpoint/2010/main" xmlns="" val="310171108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980712" y="116632"/>
            <a:ext cx="3500536" cy="1143000"/>
          </a:xfrm>
        </p:spPr>
        <p:txBody>
          <a:bodyPr/>
          <a:lstStyle/>
          <a:p>
            <a:endParaRPr lang="ru-RU" dirty="0"/>
          </a:p>
        </p:txBody>
      </p:sp>
      <p:sp>
        <p:nvSpPr>
          <p:cNvPr id="3" name="Объект 2"/>
          <p:cNvSpPr>
            <a:spLocks noGrp="1"/>
          </p:cNvSpPr>
          <p:nvPr>
            <p:ph idx="1"/>
          </p:nvPr>
        </p:nvSpPr>
        <p:spPr>
          <a:xfrm>
            <a:off x="0" y="692696"/>
            <a:ext cx="8572528" cy="5763040"/>
          </a:xfrm>
        </p:spPr>
        <p:txBody>
          <a:bodyPr>
            <a:normAutofit/>
          </a:bodyPr>
          <a:lstStyle/>
          <a:p>
            <a:pPr algn="just"/>
            <a:r>
              <a:rPr lang="ru-RU" sz="2400" b="1" dirty="0"/>
              <a:t>Далее воспитатель спрашивает детей: «Случалось ли, что вы так и не вытряхивали камушек, а, придя домой, просто снимали ботинки?» Дети отвечают, что и такое уже бывало у многих. Тогда в освободившейся от ботинка ноге боль стихала, происшествие забывалось. Но наутро, сунув ногу в ботинок, мы внезапно ощущали острую боль, соприкоснувшись со злополучным камушком. Боль, причем более сильная, чем накануне, обида, злость — вот такие чувства испытывают обычно дети. Такая маленькая проблема становится большой неприятностью.</a:t>
            </a:r>
          </a:p>
        </p:txBody>
      </p:sp>
    </p:spTree>
    <p:extLst>
      <p:ext uri="{BB962C8B-B14F-4D97-AF65-F5344CB8AC3E}">
        <p14:creationId xmlns:p14="http://schemas.microsoft.com/office/powerpoint/2010/main" xmlns="" val="214631011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589816" y="548680"/>
            <a:ext cx="45719" cy="1143000"/>
          </a:xfrm>
        </p:spPr>
        <p:txBody>
          <a:bodyPr/>
          <a:lstStyle/>
          <a:p>
            <a:endParaRPr lang="ru-RU" dirty="0"/>
          </a:p>
        </p:txBody>
      </p:sp>
      <p:sp>
        <p:nvSpPr>
          <p:cNvPr id="3" name="Объект 2"/>
          <p:cNvSpPr>
            <a:spLocks noGrp="1"/>
          </p:cNvSpPr>
          <p:nvPr>
            <p:ph idx="1"/>
          </p:nvPr>
        </p:nvSpPr>
        <p:spPr>
          <a:xfrm>
            <a:off x="214282" y="500042"/>
            <a:ext cx="7958118" cy="5955694"/>
          </a:xfrm>
        </p:spPr>
        <p:txBody>
          <a:bodyPr>
            <a:normAutofit/>
          </a:bodyPr>
          <a:lstStyle/>
          <a:p>
            <a:pPr algn="just"/>
            <a:r>
              <a:rPr lang="ru-RU" sz="2400" b="1" dirty="0"/>
              <a:t>2-й этап. Воспитатель говорит детям: «Когда мы сердимся, чем-то озабочены, взволнованы, нами это воспринимается как маленький камушек в ботинке. Если мы сразу же почувствуем неудобство, вытащим его оттуда, то нога останется невредимой. А если оставим камушек на месте, то у нас скорей всего возникнут проблемы, и немалые. Поэтому всем людям — и взрослым, и детям — полезно говорить о своих проблемах сразу, как только они их заметят.</a:t>
            </a:r>
          </a:p>
        </p:txBody>
      </p:sp>
    </p:spTree>
    <p:extLst>
      <p:ext uri="{BB962C8B-B14F-4D97-AF65-F5344CB8AC3E}">
        <p14:creationId xmlns:p14="http://schemas.microsoft.com/office/powerpoint/2010/main" xmlns="" val="277801204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00592" y="-387424"/>
            <a:ext cx="360040" cy="387424"/>
          </a:xfrm>
        </p:spPr>
        <p:txBody>
          <a:bodyPr>
            <a:normAutofit fontScale="90000"/>
          </a:bodyPr>
          <a:lstStyle/>
          <a:p>
            <a:endParaRPr lang="ru-RU" dirty="0"/>
          </a:p>
        </p:txBody>
      </p:sp>
      <p:sp>
        <p:nvSpPr>
          <p:cNvPr id="3" name="Объект 2"/>
          <p:cNvSpPr>
            <a:spLocks noGrp="1"/>
          </p:cNvSpPr>
          <p:nvPr>
            <p:ph idx="1"/>
          </p:nvPr>
        </p:nvSpPr>
        <p:spPr>
          <a:xfrm>
            <a:off x="0" y="260648"/>
            <a:ext cx="8244408" cy="6195088"/>
          </a:xfrm>
        </p:spPr>
        <p:txBody>
          <a:bodyPr>
            <a:noAutofit/>
          </a:bodyPr>
          <a:lstStyle/>
          <a:p>
            <a:pPr algn="just"/>
            <a:r>
              <a:rPr lang="ru-RU" sz="2400" b="1" dirty="0"/>
              <a:t>Давайте договоримся: если кто-то из вас скажет: «У меня камушек в ботинке», — мы все сразу поймем, что вам что-то мешает, и сможем поговорить об этом.</a:t>
            </a:r>
          </a:p>
          <a:p>
            <a:pPr algn="just"/>
            <a:r>
              <a:rPr lang="ru-RU" sz="2400" b="1" dirty="0"/>
              <a:t>Подумайте, не чувствуете ли вы сейчас какого-то неудовольствия, чего-то такого, что мешало бы вам. Если чувствуете, скажите нам, например: «У меня камушек в ботинке. Мне не нравится, что Олег ломает мои постройки из кубиков». Расскажите, что вам еще не нравится. Если же вам ничего не мешает, вы можете сказать: «У меня нет камушка в ботинке».</a:t>
            </a:r>
          </a:p>
          <a:p>
            <a:endParaRPr lang="ru-RU" sz="2400" b="1" dirty="0"/>
          </a:p>
        </p:txBody>
      </p:sp>
    </p:spTree>
    <p:extLst>
      <p:ext uri="{BB962C8B-B14F-4D97-AF65-F5344CB8AC3E}">
        <p14:creationId xmlns:p14="http://schemas.microsoft.com/office/powerpoint/2010/main" xmlns="" val="2411119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9442" y="214291"/>
            <a:ext cx="7125113" cy="857255"/>
          </a:xfrm>
        </p:spPr>
        <p:txBody>
          <a:bodyPr/>
          <a:lstStyle/>
          <a:p>
            <a:pPr algn="ctr"/>
            <a:r>
              <a:rPr lang="ru-RU" b="1" dirty="0" smtClean="0">
                <a:solidFill>
                  <a:srgbClr val="FFFF00"/>
                </a:solidFill>
              </a:rPr>
              <a:t>Причины агрессивности</a:t>
            </a:r>
            <a:endParaRPr lang="ru-RU" b="1" dirty="0">
              <a:solidFill>
                <a:srgbClr val="FFFF00"/>
              </a:solidFill>
            </a:endParaRPr>
          </a:p>
        </p:txBody>
      </p:sp>
      <p:sp>
        <p:nvSpPr>
          <p:cNvPr id="3" name="Объект 2"/>
          <p:cNvSpPr>
            <a:spLocks noGrp="1"/>
          </p:cNvSpPr>
          <p:nvPr>
            <p:ph idx="1"/>
          </p:nvPr>
        </p:nvSpPr>
        <p:spPr>
          <a:xfrm>
            <a:off x="285720" y="1807361"/>
            <a:ext cx="7848835" cy="4051437"/>
          </a:xfrm>
        </p:spPr>
        <p:txBody>
          <a:bodyPr>
            <a:normAutofit/>
          </a:bodyPr>
          <a:lstStyle/>
          <a:p>
            <a:pPr>
              <a:buNone/>
            </a:pPr>
            <a:r>
              <a:rPr lang="ru-RU" sz="2000" b="1" dirty="0" smtClean="0"/>
              <a:t> </a:t>
            </a:r>
            <a:r>
              <a:rPr lang="ru-RU" b="1" dirty="0" smtClean="0"/>
              <a:t> </a:t>
            </a:r>
          </a:p>
          <a:p>
            <a:endParaRPr lang="ru-RU" b="1" dirty="0" smtClean="0"/>
          </a:p>
          <a:p>
            <a:endParaRPr lang="ru-RU" b="1" dirty="0"/>
          </a:p>
        </p:txBody>
      </p:sp>
      <p:sp>
        <p:nvSpPr>
          <p:cNvPr id="4" name="Прямоугольник 3"/>
          <p:cNvSpPr/>
          <p:nvPr/>
        </p:nvSpPr>
        <p:spPr>
          <a:xfrm>
            <a:off x="142844" y="857233"/>
            <a:ext cx="8643998" cy="5016758"/>
          </a:xfrm>
          <a:prstGeom prst="rect">
            <a:avLst/>
          </a:prstGeom>
        </p:spPr>
        <p:txBody>
          <a:bodyPr wrap="square">
            <a:spAutoFit/>
          </a:bodyPr>
          <a:lstStyle/>
          <a:p>
            <a:pPr algn="just"/>
            <a:r>
              <a:rPr lang="ru-RU" sz="2000" dirty="0" smtClean="0"/>
              <a:t>Факторы воспитания и стили общения взрослых провоцирующие детей на ответное негативное агрессивное поведение.</a:t>
            </a:r>
          </a:p>
          <a:p>
            <a:pPr lvl="0" algn="just"/>
            <a:r>
              <a:rPr lang="ru-RU" sz="2000" dirty="0" smtClean="0"/>
              <a:t>Постоянные ссоры родителей, физическое насилие по отношению друг к другу, грубость и хамство ежедневного общения, унижения, сарказм и ирония, желание постоянно видеть друг в друге плохое и подчеркивать – это </a:t>
            </a:r>
            <a:r>
              <a:rPr lang="ru-RU" sz="2000" b="1" dirty="0" smtClean="0"/>
              <a:t>– ежедневная школа агрессии,</a:t>
            </a:r>
            <a:r>
              <a:rPr lang="ru-RU" sz="2000" dirty="0" smtClean="0"/>
              <a:t> в которой ребенок формирует и получает уроки мастерства в проявлении агрессии.</a:t>
            </a:r>
          </a:p>
          <a:p>
            <a:pPr lvl="0" algn="just"/>
            <a:endParaRPr lang="ru-RU" sz="2000" dirty="0" smtClean="0"/>
          </a:p>
          <a:p>
            <a:pPr lvl="0" algn="just"/>
            <a:r>
              <a:rPr lang="ru-RU" sz="2000" dirty="0" smtClean="0"/>
              <a:t>Противоречивость требований к ребенку со стороны родителей, в результате чего у него формируется оппозиционное отношение к внешнему окружению.</a:t>
            </a:r>
          </a:p>
          <a:p>
            <a:pPr lvl="0" algn="just"/>
            <a:endParaRPr lang="ru-RU" sz="2000" dirty="0" smtClean="0"/>
          </a:p>
          <a:p>
            <a:pPr lvl="0" algn="just"/>
            <a:r>
              <a:rPr lang="ru-RU" sz="2000" dirty="0" smtClean="0"/>
              <a:t>Собственные частые негативные  эмоциональные состояния взрослых и отсутствие навыков самоконтроля. </a:t>
            </a:r>
            <a:endParaRPr lang="ru-RU" sz="2000" dirty="0"/>
          </a:p>
        </p:txBody>
      </p:sp>
    </p:spTree>
    <p:extLst>
      <p:ext uri="{BB962C8B-B14F-4D97-AF65-F5344CB8AC3E}">
        <p14:creationId xmlns:p14="http://schemas.microsoft.com/office/powerpoint/2010/main" xmlns="" val="168216039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92680" y="320040"/>
            <a:ext cx="144016" cy="1143000"/>
          </a:xfrm>
        </p:spPr>
        <p:txBody>
          <a:bodyPr/>
          <a:lstStyle/>
          <a:p>
            <a:endParaRPr lang="ru-RU" dirty="0"/>
          </a:p>
        </p:txBody>
      </p:sp>
      <p:sp>
        <p:nvSpPr>
          <p:cNvPr id="3" name="Объект 2"/>
          <p:cNvSpPr>
            <a:spLocks noGrp="1"/>
          </p:cNvSpPr>
          <p:nvPr>
            <p:ph idx="1"/>
          </p:nvPr>
        </p:nvSpPr>
        <p:spPr>
          <a:xfrm>
            <a:off x="500034" y="714357"/>
            <a:ext cx="7634521" cy="5144442"/>
          </a:xfrm>
        </p:spPr>
        <p:txBody>
          <a:bodyPr>
            <a:normAutofit lnSpcReduction="10000"/>
          </a:bodyPr>
          <a:lstStyle/>
          <a:p>
            <a:pPr algn="just"/>
            <a:r>
              <a:rPr lang="ru-RU" sz="2800" b="1" dirty="0"/>
              <a:t>Дети по кругу рассказывают, что же мешает им в данный момент, описывают свои ощущения; отдельные «камушки», о которых дети будут говорить, полезно обсудить в кругу. В этом случае каждый участник игры предлагает сверстнику, попавшему в затруднительную ситуацию, способ, при помощи которого можно избавиться от «камушка».</a:t>
            </a:r>
          </a:p>
          <a:p>
            <a:endParaRPr lang="ru-RU" sz="2800" b="1" dirty="0"/>
          </a:p>
        </p:txBody>
      </p:sp>
    </p:spTree>
    <p:extLst>
      <p:ext uri="{BB962C8B-B14F-4D97-AF65-F5344CB8AC3E}">
        <p14:creationId xmlns:p14="http://schemas.microsoft.com/office/powerpoint/2010/main" xmlns="" val="293831874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692680" y="260648"/>
            <a:ext cx="288032" cy="1143000"/>
          </a:xfrm>
        </p:spPr>
        <p:txBody>
          <a:bodyPr/>
          <a:lstStyle/>
          <a:p>
            <a:endParaRPr lang="ru-RU" dirty="0"/>
          </a:p>
        </p:txBody>
      </p:sp>
      <p:sp>
        <p:nvSpPr>
          <p:cNvPr id="3" name="Объект 2"/>
          <p:cNvSpPr>
            <a:spLocks noGrp="1"/>
          </p:cNvSpPr>
          <p:nvPr>
            <p:ph idx="1"/>
          </p:nvPr>
        </p:nvSpPr>
        <p:spPr>
          <a:xfrm>
            <a:off x="428596" y="642918"/>
            <a:ext cx="7743804" cy="5429288"/>
          </a:xfrm>
        </p:spPr>
        <p:txBody>
          <a:bodyPr>
            <a:normAutofit/>
          </a:bodyPr>
          <a:lstStyle/>
          <a:p>
            <a:pPr algn="just"/>
            <a:r>
              <a:rPr lang="ru-RU" sz="2400" b="1" dirty="0"/>
              <a:t>Поиграв несколько раз в эту игру, дети в дальнейшем испытывают потребность рассказывать о своих проблемах. Кроме того, игра помогает педагогу беспрепятственно проводить учебный процесс. Ведь если детей что-то волнует, это «что-то» не даст им спокойно сидеть на занятиях и воспринимать информацию. Если же дети получат возможность выговориться, «выпустить пар», то можно спокойно приступать к занятиям</a:t>
            </a:r>
          </a:p>
        </p:txBody>
      </p:sp>
    </p:spTree>
    <p:extLst>
      <p:ext uri="{BB962C8B-B14F-4D97-AF65-F5344CB8AC3E}">
        <p14:creationId xmlns:p14="http://schemas.microsoft.com/office/powerpoint/2010/main" xmlns="" val="371508035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6635536" y="260648"/>
            <a:ext cx="465856" cy="1143000"/>
          </a:xfrm>
        </p:spPr>
        <p:txBody>
          <a:bodyPr/>
          <a:lstStyle/>
          <a:p>
            <a:endParaRPr lang="ru-RU" dirty="0"/>
          </a:p>
        </p:txBody>
      </p:sp>
      <p:sp>
        <p:nvSpPr>
          <p:cNvPr id="3" name="Объект 2"/>
          <p:cNvSpPr>
            <a:spLocks noGrp="1"/>
          </p:cNvSpPr>
          <p:nvPr>
            <p:ph idx="1"/>
          </p:nvPr>
        </p:nvSpPr>
        <p:spPr>
          <a:xfrm>
            <a:off x="31446" y="548680"/>
            <a:ext cx="8826834" cy="5998448"/>
          </a:xfrm>
        </p:spPr>
        <p:txBody>
          <a:bodyPr>
            <a:noAutofit/>
          </a:bodyPr>
          <a:lstStyle/>
          <a:p>
            <a:pPr algn="just"/>
            <a:r>
              <a:rPr lang="ru-RU" sz="2000" b="1" dirty="0"/>
              <a:t>Игра «Камушек в ботинке» особенно полезна для тревожных детей. Во-первых, если ежедневно играть в нее, даже очень стеснительный ребенок привыкнет и постепенно начнет рассказывать о своих трудностях (поскольку это не новая и не опасная, а знакомая и повторяющаяся деятельность). </a:t>
            </a:r>
            <a:endParaRPr lang="ru-RU" sz="2000" b="1" dirty="0" smtClean="0"/>
          </a:p>
          <a:p>
            <a:pPr algn="just"/>
            <a:r>
              <a:rPr lang="ru-RU" sz="2000" b="1" dirty="0" smtClean="0"/>
              <a:t>Во-вторых</a:t>
            </a:r>
            <a:r>
              <a:rPr lang="ru-RU" sz="2000" b="1" dirty="0"/>
              <a:t>, тревожный ребенок, слушая рассказы о проблемах сверстников, поймет, что не только он страдает от страхов, неуверенности, обид. Оказывается, и у других детей такие же проблемы, как у него . Значит, он  такой же, как все, не хуже всех. Не надо замыкаться в себе, ведь любую, даже самую трудную, ситуацию можно разрешить совместными усилиями. А дети, которые окружают его, совсем не злые и всегда готовы прийти на помощь.</a:t>
            </a:r>
          </a:p>
        </p:txBody>
      </p:sp>
    </p:spTree>
    <p:extLst>
      <p:ext uri="{BB962C8B-B14F-4D97-AF65-F5344CB8AC3E}">
        <p14:creationId xmlns:p14="http://schemas.microsoft.com/office/powerpoint/2010/main" xmlns="" val="388124680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188623" y="320040"/>
            <a:ext cx="45719" cy="156632"/>
          </a:xfrm>
        </p:spPr>
        <p:txBody>
          <a:bodyPr>
            <a:normAutofit fontScale="90000"/>
          </a:bodyPr>
          <a:lstStyle/>
          <a:p>
            <a:endParaRPr lang="ru-RU" dirty="0"/>
          </a:p>
        </p:txBody>
      </p:sp>
      <p:sp>
        <p:nvSpPr>
          <p:cNvPr id="3" name="Объект 2"/>
          <p:cNvSpPr>
            <a:spLocks noGrp="1"/>
          </p:cNvSpPr>
          <p:nvPr>
            <p:ph idx="1"/>
          </p:nvPr>
        </p:nvSpPr>
        <p:spPr>
          <a:xfrm>
            <a:off x="357158" y="1609416"/>
            <a:ext cx="7743234" cy="4846320"/>
          </a:xfrm>
        </p:spPr>
        <p:txBody>
          <a:bodyPr>
            <a:normAutofit/>
          </a:bodyPr>
          <a:lstStyle/>
          <a:p>
            <a:pPr algn="just"/>
            <a:r>
              <a:rPr lang="ru-RU" sz="3200" b="1" dirty="0"/>
              <a:t>Когда ребенок  научится распознавать собственные эмоции и говорить о них, можно перейти к следующему этапу </a:t>
            </a:r>
            <a:r>
              <a:rPr lang="ru-RU" sz="3200" b="1" dirty="0" smtClean="0"/>
              <a:t>работы: формирование </a:t>
            </a:r>
            <a:r>
              <a:rPr lang="ru-RU" sz="3200" b="1" dirty="0"/>
              <a:t>способности к </a:t>
            </a:r>
            <a:r>
              <a:rPr lang="ru-RU" sz="3200" b="1" dirty="0" err="1"/>
              <a:t>эмпатии</a:t>
            </a:r>
            <a:r>
              <a:rPr lang="ru-RU" sz="3200" b="1" dirty="0"/>
              <a:t>, доверию, сочувствию, сопереживанию</a:t>
            </a:r>
          </a:p>
        </p:txBody>
      </p:sp>
    </p:spTree>
    <p:extLst>
      <p:ext uri="{BB962C8B-B14F-4D97-AF65-F5344CB8AC3E}">
        <p14:creationId xmlns:p14="http://schemas.microsoft.com/office/powerpoint/2010/main" xmlns="" val="411682878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rgbClr val="FF0000"/>
                </a:solidFill>
              </a:rPr>
              <a:t>Внимание!</a:t>
            </a:r>
            <a:endParaRPr lang="ru-RU" dirty="0">
              <a:solidFill>
                <a:srgbClr val="FF0000"/>
              </a:solidFill>
            </a:endParaRPr>
          </a:p>
        </p:txBody>
      </p:sp>
      <p:sp>
        <p:nvSpPr>
          <p:cNvPr id="3" name="Объект 2"/>
          <p:cNvSpPr>
            <a:spLocks noGrp="1"/>
          </p:cNvSpPr>
          <p:nvPr>
            <p:ph idx="1"/>
          </p:nvPr>
        </p:nvSpPr>
        <p:spPr>
          <a:xfrm>
            <a:off x="0" y="1609416"/>
            <a:ext cx="8172400" cy="5248584"/>
          </a:xfrm>
        </p:spPr>
        <p:txBody>
          <a:bodyPr>
            <a:normAutofit/>
          </a:bodyPr>
          <a:lstStyle/>
          <a:p>
            <a:pPr algn="just"/>
            <a:r>
              <a:rPr lang="ru-RU" dirty="0" smtClean="0">
                <a:solidFill>
                  <a:srgbClr val="FFFF00"/>
                </a:solidFill>
              </a:rPr>
              <a:t> </a:t>
            </a:r>
            <a:r>
              <a:rPr lang="ru-RU" sz="2400" b="1" dirty="0" smtClean="0">
                <a:solidFill>
                  <a:srgbClr val="FFFF00"/>
                </a:solidFill>
              </a:rPr>
              <a:t>Все </a:t>
            </a:r>
            <a:r>
              <a:rPr lang="ru-RU" sz="2400" b="1" dirty="0">
                <a:solidFill>
                  <a:srgbClr val="FFFF00"/>
                </a:solidFill>
              </a:rPr>
              <a:t>перечисленные способы и приемы не приведут к положительным изменениям, если будут иметь разовый характер. Непоследовательность поведения </a:t>
            </a:r>
            <a:r>
              <a:rPr lang="ru-RU" sz="2400" b="1" dirty="0" smtClean="0">
                <a:solidFill>
                  <a:srgbClr val="FFFF00"/>
                </a:solidFill>
              </a:rPr>
              <a:t>родителей, воспитателей может </a:t>
            </a:r>
            <a:r>
              <a:rPr lang="ru-RU" sz="2400" b="1" dirty="0">
                <a:solidFill>
                  <a:srgbClr val="FFFF00"/>
                </a:solidFill>
              </a:rPr>
              <a:t>привести к ухудшению поведения ребенка. Терпение и внимание к ребенку, его нуждам и потребностям, постоянная отработка навыков общения с окружающими — вот что поможет </a:t>
            </a:r>
            <a:r>
              <a:rPr lang="ru-RU" sz="2400" b="1" dirty="0" smtClean="0">
                <a:solidFill>
                  <a:srgbClr val="FFFF00"/>
                </a:solidFill>
              </a:rPr>
              <a:t>взрослым </a:t>
            </a:r>
            <a:r>
              <a:rPr lang="ru-RU" sz="2400" b="1" dirty="0">
                <a:solidFill>
                  <a:srgbClr val="FFFF00"/>
                </a:solidFill>
              </a:rPr>
              <a:t>наладить взаимоотношения </a:t>
            </a:r>
            <a:r>
              <a:rPr lang="ru-RU" sz="2400" b="1" dirty="0" smtClean="0">
                <a:solidFill>
                  <a:srgbClr val="FFFF00"/>
                </a:solidFill>
              </a:rPr>
              <a:t>детьми.</a:t>
            </a:r>
            <a:endParaRPr lang="ru-RU" sz="2400" b="1" dirty="0">
              <a:solidFill>
                <a:srgbClr val="FFFF00"/>
              </a:solidFill>
            </a:endParaRPr>
          </a:p>
          <a:p>
            <a:pPr algn="just"/>
            <a:r>
              <a:rPr lang="ru-RU" sz="2400" b="1" dirty="0">
                <a:solidFill>
                  <a:srgbClr val="FFFF00"/>
                </a:solidFill>
              </a:rPr>
              <a:t>Терпения </a:t>
            </a:r>
            <a:r>
              <a:rPr lang="ru-RU" sz="2400" b="1" dirty="0" smtClean="0">
                <a:solidFill>
                  <a:srgbClr val="FFFF00"/>
                </a:solidFill>
              </a:rPr>
              <a:t> </a:t>
            </a:r>
            <a:r>
              <a:rPr lang="ru-RU" sz="2400" b="1" dirty="0">
                <a:solidFill>
                  <a:srgbClr val="FFFF00"/>
                </a:solidFill>
              </a:rPr>
              <a:t>и </a:t>
            </a:r>
            <a:r>
              <a:rPr lang="ru-RU" sz="2400" b="1" dirty="0" smtClean="0">
                <a:solidFill>
                  <a:srgbClr val="FFFF00"/>
                </a:solidFill>
              </a:rPr>
              <a:t>удачи !</a:t>
            </a:r>
            <a:endParaRPr lang="ru-RU" sz="2400" b="1" dirty="0">
              <a:solidFill>
                <a:srgbClr val="FFFF00"/>
              </a:solidFill>
            </a:endParaRPr>
          </a:p>
          <a:p>
            <a:pPr algn="just"/>
            <a:endParaRPr lang="ru-RU" sz="2400" dirty="0"/>
          </a:p>
        </p:txBody>
      </p:sp>
    </p:spTree>
    <p:extLst>
      <p:ext uri="{BB962C8B-B14F-4D97-AF65-F5344CB8AC3E}">
        <p14:creationId xmlns:p14="http://schemas.microsoft.com/office/powerpoint/2010/main" xmlns="" val="135839947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10332640" y="332656"/>
            <a:ext cx="7239000" cy="59392"/>
          </a:xfrm>
        </p:spPr>
        <p:txBody>
          <a:bodyPr>
            <a:normAutofit fontScale="90000"/>
          </a:bodyPr>
          <a:lstStyle/>
          <a:p>
            <a:endParaRPr lang="ru-RU" dirty="0"/>
          </a:p>
        </p:txBody>
      </p:sp>
      <p:sp>
        <p:nvSpPr>
          <p:cNvPr id="3" name="Объект 2"/>
          <p:cNvSpPr>
            <a:spLocks noGrp="1"/>
          </p:cNvSpPr>
          <p:nvPr>
            <p:ph idx="1"/>
          </p:nvPr>
        </p:nvSpPr>
        <p:spPr>
          <a:xfrm>
            <a:off x="457200" y="692696"/>
            <a:ext cx="7239000" cy="5763040"/>
          </a:xfrm>
        </p:spPr>
        <p:txBody>
          <a:bodyPr>
            <a:normAutofit/>
          </a:bodyPr>
          <a:lstStyle/>
          <a:p>
            <a:endParaRPr lang="ru-RU" sz="3600" b="1" dirty="0" smtClean="0"/>
          </a:p>
          <a:p>
            <a:pPr marL="0" indent="0" algn="ctr">
              <a:buNone/>
            </a:pPr>
            <a:r>
              <a:rPr lang="ru-RU" sz="5400" b="1" dirty="0" smtClean="0">
                <a:solidFill>
                  <a:srgbClr val="FF0000"/>
                </a:solidFill>
              </a:rPr>
              <a:t>УСПЕХОВ ВАМ В РАБОТЕ!</a:t>
            </a:r>
          </a:p>
          <a:p>
            <a:pPr marL="0" indent="0" algn="ctr">
              <a:buNone/>
            </a:pPr>
            <a:endParaRPr lang="ru-RU" sz="5400" b="1" dirty="0">
              <a:solidFill>
                <a:srgbClr val="FF0000"/>
              </a:solidFill>
            </a:endParaRPr>
          </a:p>
          <a:p>
            <a:pPr marL="0" indent="0" algn="ctr">
              <a:buNone/>
            </a:pPr>
            <a:r>
              <a:rPr lang="ru-RU" sz="5400" b="1" dirty="0" smtClean="0">
                <a:solidFill>
                  <a:srgbClr val="FF0000"/>
                </a:solidFill>
              </a:rPr>
              <a:t>СПАСИБО ЗА ВНИМАНИЕ!</a:t>
            </a:r>
            <a:endParaRPr lang="ru-RU" sz="5400" b="1" dirty="0">
              <a:solidFill>
                <a:srgbClr val="FF0000"/>
              </a:solidFill>
            </a:endParaRPr>
          </a:p>
        </p:txBody>
      </p:sp>
    </p:spTree>
    <p:extLst>
      <p:ext uri="{BB962C8B-B14F-4D97-AF65-F5344CB8AC3E}">
        <p14:creationId xmlns:p14="http://schemas.microsoft.com/office/powerpoint/2010/main" xmlns="" val="18853145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675724"/>
            <a:ext cx="8358246" cy="5253606"/>
          </a:xfrm>
        </p:spPr>
        <p:txBody>
          <a:bodyPr/>
          <a:lstStyle/>
          <a:p>
            <a:pPr lvl="0" algn="just"/>
            <a:r>
              <a:rPr lang="ru-RU" sz="2000" dirty="0" smtClean="0"/>
              <a:t>Негативный стиль общения с ребенком. </a:t>
            </a:r>
            <a:br>
              <a:rPr lang="ru-RU" sz="2000" dirty="0" smtClean="0"/>
            </a:br>
            <a:r>
              <a:rPr lang="ru-RU" sz="2000" dirty="0" smtClean="0"/>
              <a:t> использование приказов, обвинений и угроз, </a:t>
            </a:r>
            <a:r>
              <a:rPr lang="ru-RU" dirty="0" smtClean="0"/>
              <a:t/>
            </a:r>
            <a:br>
              <a:rPr lang="ru-RU" dirty="0" smtClean="0"/>
            </a:br>
            <a:r>
              <a:rPr lang="ru-RU" sz="2000" dirty="0" smtClean="0"/>
              <a:t>постоянное использование «ты  сообщений» (ты неправильно сделал, как ты смеешь так со мной разговаривать и </a:t>
            </a:r>
            <a:r>
              <a:rPr lang="ru-RU" sz="2000" dirty="0" err="1" smtClean="0"/>
              <a:t>тд</a:t>
            </a:r>
            <a:r>
              <a:rPr lang="ru-RU" sz="2000" dirty="0" smtClean="0"/>
              <a:t>. И </a:t>
            </a:r>
            <a:r>
              <a:rPr lang="ru-RU" sz="2000" dirty="0" err="1" smtClean="0"/>
              <a:t>тп</a:t>
            </a:r>
            <a:r>
              <a:rPr lang="ru-RU" sz="2000" dirty="0" smtClean="0"/>
              <a:t>.)</a:t>
            </a:r>
            <a:br>
              <a:rPr lang="ru-RU" sz="2000" dirty="0" smtClean="0"/>
            </a:br>
            <a:r>
              <a:rPr lang="ru-RU" sz="2000" dirty="0" smtClean="0"/>
              <a:t/>
            </a:r>
            <a:br>
              <a:rPr lang="ru-RU" sz="2000" dirty="0" smtClean="0"/>
            </a:br>
            <a:r>
              <a:rPr lang="ru-RU" sz="2000" dirty="0" smtClean="0"/>
              <a:t>Игнорирование чувств ребенка, его желаний и интересов.</a:t>
            </a:r>
            <a:br>
              <a:rPr lang="ru-RU" sz="2000" dirty="0" smtClean="0"/>
            </a:br>
            <a:r>
              <a:rPr lang="ru-RU" sz="2000" dirty="0" smtClean="0"/>
              <a:t/>
            </a:r>
            <a:br>
              <a:rPr lang="ru-RU" sz="2000" dirty="0" smtClean="0"/>
            </a:br>
            <a:r>
              <a:rPr lang="ru-RU" sz="2000" dirty="0" smtClean="0"/>
              <a:t>Часто бывает неправильная реакция родителей на не устраивающее  их поведение ребёнка.</a:t>
            </a:r>
            <a:br>
              <a:rPr lang="ru-RU" sz="2000" dirty="0" smtClean="0"/>
            </a:br>
            <a:r>
              <a:rPr lang="ru-RU" sz="2000" dirty="0" smtClean="0"/>
              <a:t/>
            </a:r>
            <a:br>
              <a:rPr lang="ru-RU" sz="2000" dirty="0" smtClean="0"/>
            </a:br>
            <a:r>
              <a:rPr lang="ru-RU" sz="2000" dirty="0" smtClean="0"/>
              <a:t>Характер отношений между родителями и детьми.</a:t>
            </a:r>
            <a:br>
              <a:rPr lang="ru-RU" sz="2000" dirty="0" smtClean="0"/>
            </a:br>
            <a:r>
              <a:rPr lang="ru-RU" sz="2000" dirty="0" smtClean="0"/>
              <a:t/>
            </a:r>
            <a:br>
              <a:rPr lang="ru-RU" sz="2000" dirty="0" smtClean="0"/>
            </a:br>
            <a:r>
              <a:rPr lang="ru-RU" sz="2000" dirty="0" smtClean="0"/>
              <a:t>Характер отношений с родными братьями и сестрами.</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9612560" y="1052736"/>
            <a:ext cx="144016" cy="410304"/>
          </a:xfrm>
        </p:spPr>
        <p:txBody>
          <a:bodyPr>
            <a:normAutofit fontScale="90000"/>
          </a:bodyPr>
          <a:lstStyle/>
          <a:p>
            <a:endParaRPr lang="ru-RU" dirty="0"/>
          </a:p>
        </p:txBody>
      </p:sp>
      <p:sp>
        <p:nvSpPr>
          <p:cNvPr id="3" name="Объект 2"/>
          <p:cNvSpPr>
            <a:spLocks noGrp="1"/>
          </p:cNvSpPr>
          <p:nvPr>
            <p:ph idx="1"/>
          </p:nvPr>
        </p:nvSpPr>
        <p:spPr>
          <a:xfrm>
            <a:off x="0" y="404664"/>
            <a:ext cx="8715404" cy="6051072"/>
          </a:xfrm>
        </p:spPr>
        <p:txBody>
          <a:bodyPr>
            <a:normAutofit/>
          </a:bodyPr>
          <a:lstStyle/>
          <a:p>
            <a:pPr algn="just"/>
            <a:r>
              <a:rPr lang="ru-RU" dirty="0"/>
              <a:t> </a:t>
            </a:r>
            <a:r>
              <a:rPr lang="ru-RU" sz="2000" b="1" dirty="0" smtClean="0">
                <a:solidFill>
                  <a:srgbClr val="FFFF00"/>
                </a:solidFill>
              </a:rPr>
              <a:t>  </a:t>
            </a:r>
            <a:r>
              <a:rPr lang="ru-RU" sz="2000" b="1" dirty="0"/>
              <a:t>А</a:t>
            </a:r>
            <a:r>
              <a:rPr lang="ru-RU" sz="2000" b="1" dirty="0" smtClean="0"/>
              <a:t>грессивный </a:t>
            </a:r>
            <a:r>
              <a:rPr lang="ru-RU" sz="2000" b="1" dirty="0"/>
              <a:t>ребенок, как и любой другой, нуждается в ласке и помощи взрослых, потому что его агрессия — это, прежде всего, отражение внутреннего дискомфорта, неумения адекватно реагировать на происходящие вокруг него события.</a:t>
            </a:r>
          </a:p>
          <a:p>
            <a:pPr algn="just"/>
            <a:r>
              <a:rPr lang="ru-RU" sz="2000" b="1" dirty="0"/>
              <a:t>   Агрессивный ребенок часто ощущает себя отверженным, никому не нужным. Жестокость и безучастность родителей приводит к нарушению детско-родительских отношений и вселяет в душу ребенка уверенность, что его не любят. “Как стать любимым и нужным” — неразрешимая проблема, стоящая перед маленьким человечком. Вот он и ищет способы привлечения внимания взрослых и сверстников. К сожалению, эти поиски не всегда заканчиваются так, как хотелось бы нам и ребенку, но как сделать лучше — он не знает</a:t>
            </a:r>
          </a:p>
        </p:txBody>
      </p:sp>
    </p:spTree>
    <p:extLst>
      <p:ext uri="{BB962C8B-B14F-4D97-AF65-F5344CB8AC3E}">
        <p14:creationId xmlns:p14="http://schemas.microsoft.com/office/powerpoint/2010/main" xmlns="" val="3109393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9756576" y="365758"/>
            <a:ext cx="504056" cy="182921"/>
          </a:xfrm>
        </p:spPr>
        <p:txBody>
          <a:bodyPr>
            <a:normAutofit fontScale="90000"/>
          </a:bodyPr>
          <a:lstStyle/>
          <a:p>
            <a:endParaRPr lang="ru-RU" dirty="0"/>
          </a:p>
        </p:txBody>
      </p:sp>
      <p:sp>
        <p:nvSpPr>
          <p:cNvPr id="3" name="Объект 2"/>
          <p:cNvSpPr>
            <a:spLocks noGrp="1"/>
          </p:cNvSpPr>
          <p:nvPr>
            <p:ph idx="1"/>
          </p:nvPr>
        </p:nvSpPr>
        <p:spPr>
          <a:xfrm>
            <a:off x="0" y="260648"/>
            <a:ext cx="8172400" cy="6195088"/>
          </a:xfrm>
        </p:spPr>
        <p:txBody>
          <a:bodyPr>
            <a:normAutofit/>
          </a:bodyPr>
          <a:lstStyle/>
          <a:p>
            <a:pPr algn="just"/>
            <a:r>
              <a:rPr lang="ru-RU" sz="2000" b="1" dirty="0"/>
              <a:t>Агрессивный ребенок, используя любую возможность, ... стремится разозлить маму, воспитателя, сверстников. Он “не успокаивается” до тех пор, пока взрослые не взорвутся, а дети не вступят в </a:t>
            </a:r>
            <a:r>
              <a:rPr lang="ru-RU" sz="2000" b="1" dirty="0" smtClean="0"/>
              <a:t>драку.</a:t>
            </a:r>
            <a:endParaRPr lang="ru-RU" sz="2000" b="1" dirty="0"/>
          </a:p>
          <a:p>
            <a:pPr algn="just"/>
            <a:r>
              <a:rPr lang="ru-RU" sz="2000" b="1" dirty="0"/>
              <a:t>   Родителям и педагогам не всегда понятно, чего добивается ребенок и почему он ведет себя так, хотя заранее знает, что со стороны детей может получить отпор, а со стороны взрослых — наказание. В действительности это порой лишь отчаянная попытка завоевать свое “место под солнцем”. Ребенок не имеет представления, как другим способом можно бороться за выживание в этом странном и жестоком мире, как защитить себя.</a:t>
            </a:r>
          </a:p>
        </p:txBody>
      </p:sp>
    </p:spTree>
    <p:extLst>
      <p:ext uri="{BB962C8B-B14F-4D97-AF65-F5344CB8AC3E}">
        <p14:creationId xmlns:p14="http://schemas.microsoft.com/office/powerpoint/2010/main" xmlns="" val="604156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928934"/>
            <a:ext cx="8501122" cy="924475"/>
          </a:xfrm>
        </p:spPr>
        <p:txBody>
          <a:bodyPr/>
          <a:lstStyle/>
          <a:p>
            <a:pPr lvl="0" algn="just"/>
            <a:r>
              <a:rPr lang="ru-RU" b="1" dirty="0" smtClean="0">
                <a:solidFill>
                  <a:schemeClr val="accent6"/>
                </a:solidFill>
              </a:rPr>
              <a:t>Агрессивное поведение детей – это своеобразный сигнал </a:t>
            </a:r>
            <a:r>
              <a:rPr lang="en-US" b="1" dirty="0" smtClean="0">
                <a:solidFill>
                  <a:schemeClr val="accent6"/>
                </a:solidFill>
              </a:rPr>
              <a:t>SOS</a:t>
            </a:r>
            <a:r>
              <a:rPr lang="ru-RU" b="1" dirty="0" smtClean="0">
                <a:solidFill>
                  <a:schemeClr val="accent6"/>
                </a:solidFill>
              </a:rPr>
              <a:t>,</a:t>
            </a:r>
            <a:r>
              <a:rPr lang="ru-RU" dirty="0" smtClean="0">
                <a:solidFill>
                  <a:schemeClr val="accent6"/>
                </a:solidFill>
              </a:rPr>
              <a:t> </a:t>
            </a:r>
            <a:r>
              <a:rPr lang="ru-RU" dirty="0" smtClean="0"/>
              <a:t>крик о помощи, о внимании к своему внутреннему миру, в котором накопилось слишком много разрушительных эмоций, с которыми самостоятельно ребенок справиться не в силах</a:t>
            </a:r>
            <a:r>
              <a:rPr lang="ru-RU" b="1" dirty="0" smtClean="0"/>
              <a:t>. </a:t>
            </a:r>
            <a:r>
              <a:rPr lang="ru-RU" b="1" dirty="0" smtClean="0">
                <a:solidFill>
                  <a:schemeClr val="accent6"/>
                </a:solidFill>
              </a:rPr>
              <a:t/>
            </a:r>
            <a:br>
              <a:rPr lang="ru-RU" b="1" dirty="0" smtClean="0">
                <a:solidFill>
                  <a:schemeClr val="accent6"/>
                </a:solidFill>
              </a:rPr>
            </a:br>
            <a:r>
              <a:rPr lang="ru-RU" b="1" dirty="0" smtClean="0">
                <a:solidFill>
                  <a:schemeClr val="accent6"/>
                </a:solidFill>
              </a:rPr>
              <a:t>ЕМУ СРОЧНО НУЖНА НАША ПОМОЩЬ.</a:t>
            </a:r>
            <a:r>
              <a:rPr lang="ru-RU" dirty="0" smtClean="0">
                <a:solidFill>
                  <a:schemeClr val="accent6"/>
                </a:solidFill>
              </a:rPr>
              <a:t/>
            </a:r>
            <a:br>
              <a:rPr lang="ru-RU" dirty="0" smtClean="0">
                <a:solidFill>
                  <a:schemeClr val="accent6"/>
                </a:solidFill>
              </a:rPr>
            </a:br>
            <a:endParaRPr lang="ru-RU" dirty="0">
              <a:solidFill>
                <a:schemeClr val="accent6"/>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ummer">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TM01972873[[fn=Лето]]</Template>
  <TotalTime>599</TotalTime>
  <Words>4976</Words>
  <Application>Microsoft Office PowerPoint</Application>
  <PresentationFormat>Экран (4:3)</PresentationFormat>
  <Paragraphs>194</Paragraphs>
  <Slides>55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55</vt:i4>
      </vt:variant>
    </vt:vector>
  </HeadingPairs>
  <TitlesOfParts>
    <vt:vector size="56" baseType="lpstr">
      <vt:lpstr>Summer</vt:lpstr>
      <vt:lpstr>КАК ПОМОЧЬ АГРЕССИВНОМУ РЕБЕНКУ?</vt:lpstr>
      <vt:lpstr>Что такое агрессия? </vt:lpstr>
      <vt:lpstr>Слайд 3</vt:lpstr>
      <vt:lpstr>Слайд 4</vt:lpstr>
      <vt:lpstr>Причины агрессивности</vt:lpstr>
      <vt:lpstr>Негативный стиль общения с ребенком.   использование приказов, обвинений и угроз,  постоянное использование «ты  сообщений» (ты неправильно сделал, как ты смеешь так со мной разговаривать и тд. И тп.)  Игнорирование чувств ребенка, его желаний и интересов.  Часто бывает неправильная реакция родителей на не устраивающее  их поведение ребёнка.  Характер отношений между родителями и детьми.  Характер отношений с родными братьями и сестрами. </vt:lpstr>
      <vt:lpstr>Слайд 7</vt:lpstr>
      <vt:lpstr>Слайд 8</vt:lpstr>
      <vt:lpstr>Агрессивное поведение детей – это своеобразный сигнал SOS, крик о помощи, о внимании к своему внутреннему миру, в котором накопилось слишком много разрушительных эмоций, с которыми самостоятельно ребенок справиться не в силах.  ЕМУ СРОЧНО НУЖНА НАША ПОМОЩЬ. </vt:lpstr>
      <vt:lpstr>   Портрет агрессивного ребенка </vt:lpstr>
      <vt:lpstr>Слайд 11</vt:lpstr>
      <vt:lpstr>Слайд 12</vt:lpstr>
      <vt:lpstr>Критерии агрессивности (схема наблюдения за ребенком)</vt:lpstr>
      <vt:lpstr>Работа воспитателей  с данной категорией детей должна проводиться в трех направлениях:</vt:lpstr>
      <vt:lpstr>Работа с гневом</vt:lpstr>
      <vt:lpstr>Помощь воспитателя</vt:lpstr>
      <vt:lpstr>Слайд 17</vt:lpstr>
      <vt:lpstr>Слайд 18</vt:lpstr>
      <vt:lpstr>Слайд 19</vt:lpstr>
      <vt:lpstr>Слайд 20</vt:lpstr>
      <vt:lpstr>Слайд 21</vt:lpstr>
      <vt:lpstr>Помощь агрессивному ребенку</vt:lpstr>
      <vt:lpstr>Помощь агрессивному ребенку</vt:lpstr>
      <vt:lpstr>Обучение навыкам распознавания и контроля негативных эмоций</vt:lpstr>
      <vt:lpstr>Слайд 25</vt:lpstr>
      <vt:lpstr>Слайд 26</vt:lpstr>
      <vt:lpstr>Приемы и упражнения для снятия агрессивности</vt:lpstr>
      <vt:lpstr>Слайд 28</vt:lpstr>
      <vt:lpstr>Слайд 29</vt:lpstr>
      <vt:lpstr>Психогимнастика для воспитателей</vt:lpstr>
      <vt:lpstr>Формирование способности к эмпатии, доверию, сочувствию, сопереживанию</vt:lpstr>
      <vt:lpstr>Слайд 32</vt:lpstr>
      <vt:lpstr>Слайд 33</vt:lpstr>
      <vt:lpstr>Слайд 34</vt:lpstr>
      <vt:lpstr>Слайд 35</vt:lpstr>
      <vt:lpstr>Работа с родителями агрессивного ребенка </vt:lpstr>
      <vt:lpstr>Слайд 37</vt:lpstr>
      <vt:lpstr>Слайд 38</vt:lpstr>
      <vt:lpstr>Слайд 39</vt:lpstr>
      <vt:lpstr>Слайд 40</vt:lpstr>
      <vt:lpstr>Слайд 41</vt:lpstr>
      <vt:lpstr>Шпаргалка для взрослых или правила работы с агрессивными детьми</vt:lpstr>
      <vt:lpstr>Экстренное вмешательство при агрессивных проявлениях </vt:lpstr>
      <vt:lpstr>Как научить детей сотрудничать</vt:lpstr>
      <vt:lpstr>Слайд 45</vt:lpstr>
      <vt:lpstr>Слайд 46</vt:lpstr>
      <vt:lpstr>Слайд 47</vt:lpstr>
      <vt:lpstr>Слайд 48</vt:lpstr>
      <vt:lpstr>Слайд 49</vt:lpstr>
      <vt:lpstr>Слайд 50</vt:lpstr>
      <vt:lpstr>Слайд 51</vt:lpstr>
      <vt:lpstr>Слайд 52</vt:lpstr>
      <vt:lpstr>Слайд 53</vt:lpstr>
      <vt:lpstr>Внимание!</vt:lpstr>
      <vt:lpstr>Слайд 55</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КАК ПОМОЧЬ АГРЕССИВНОМУ РЕБЕНКУ?</dc:title>
  <dc:creator>admin</dc:creator>
  <cp:lastModifiedBy>Юля</cp:lastModifiedBy>
  <cp:revision>48</cp:revision>
  <dcterms:created xsi:type="dcterms:W3CDTF">2015-09-09T08:46:25Z</dcterms:created>
  <dcterms:modified xsi:type="dcterms:W3CDTF">2017-03-13T13:41:21Z</dcterms:modified>
</cp:coreProperties>
</file>